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37"/>
  </p:notesMasterIdLst>
  <p:sldIdLst>
    <p:sldId id="256" r:id="rId2"/>
    <p:sldId id="257" r:id="rId3"/>
    <p:sldId id="258" r:id="rId4"/>
    <p:sldId id="259" r:id="rId5"/>
    <p:sldId id="268" r:id="rId6"/>
    <p:sldId id="269" r:id="rId7"/>
    <p:sldId id="270" r:id="rId8"/>
    <p:sldId id="260" r:id="rId9"/>
    <p:sldId id="282" r:id="rId10"/>
    <p:sldId id="274" r:id="rId11"/>
    <p:sldId id="275" r:id="rId12"/>
    <p:sldId id="276" r:id="rId13"/>
    <p:sldId id="291" r:id="rId14"/>
    <p:sldId id="293" r:id="rId15"/>
    <p:sldId id="294" r:id="rId16"/>
    <p:sldId id="261" r:id="rId17"/>
    <p:sldId id="272" r:id="rId18"/>
    <p:sldId id="273" r:id="rId19"/>
    <p:sldId id="271" r:id="rId20"/>
    <p:sldId id="290" r:id="rId21"/>
    <p:sldId id="277" r:id="rId22"/>
    <p:sldId id="278" r:id="rId23"/>
    <p:sldId id="279" r:id="rId24"/>
    <p:sldId id="280" r:id="rId25"/>
    <p:sldId id="281" r:id="rId26"/>
    <p:sldId id="264" r:id="rId27"/>
    <p:sldId id="283" r:id="rId28"/>
    <p:sldId id="284" r:id="rId29"/>
    <p:sldId id="285" r:id="rId30"/>
    <p:sldId id="286" r:id="rId31"/>
    <p:sldId id="287" r:id="rId32"/>
    <p:sldId id="288" r:id="rId33"/>
    <p:sldId id="289" r:id="rId34"/>
    <p:sldId id="295" r:id="rId35"/>
    <p:sldId id="26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4604" autoAdjust="0"/>
  </p:normalViewPr>
  <p:slideViewPr>
    <p:cSldViewPr snapToGrid="0">
      <p:cViewPr varScale="1">
        <p:scale>
          <a:sx n="102" d="100"/>
          <a:sy n="102" d="100"/>
        </p:scale>
        <p:origin x="156"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A7DE9-59E3-4548-A93E-22416866749F}" type="datetimeFigureOut">
              <a:rPr lang="en-GB" smtClean="0"/>
              <a:t>24/11/2021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11965D-377D-49B8-B246-0C29E5905C83}" type="slidenum">
              <a:rPr lang="en-GB" smtClean="0"/>
              <a:t>‹#›</a:t>
            </a:fld>
            <a:endParaRPr lang="en-GB"/>
          </a:p>
        </p:txBody>
      </p:sp>
    </p:spTree>
    <p:extLst>
      <p:ext uri="{BB962C8B-B14F-4D97-AF65-F5344CB8AC3E}">
        <p14:creationId xmlns:p14="http://schemas.microsoft.com/office/powerpoint/2010/main" val="984885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nl-NL"/>
              <a:t>Klik om stijl te bewerken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3832258"/>
      </p:ext>
    </p:extLst>
  </p:cSld>
  <p:clrMapOvr>
    <a:overrideClrMapping bg1="dk1" tx1="lt1" bg2="dk2" tx2="lt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08779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nl-NL"/>
              <a:t>Klik om stijl te bewerken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021025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867818C4-C835-42C8-AE6F-BD3DBBF17D07}" type="datetime1">
              <a:rPr lang="en-US" smtClean="0"/>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85471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867818C4-C835-42C8-AE6F-BD3DBBF17D07}" type="datetime1">
              <a:rPr lang="en-US" smtClean="0"/>
              <a:t>11/24/2021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5342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867818C4-C835-42C8-AE6F-BD3DBBF17D07}" type="datetime1">
              <a:rPr lang="en-US" smtClean="0"/>
              <a:t>11/24/2021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586828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867818C4-C835-42C8-AE6F-BD3DBBF17D07}" type="datetime1">
              <a:rPr lang="en-US" smtClean="0"/>
              <a:t>11/24/2021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865367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867818C4-C835-42C8-AE6F-BD3DBBF17D07}" type="datetime1">
              <a:rPr lang="en-US" smtClean="0"/>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788330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nl-NL"/>
              <a:t>Klik om stijl te bewerken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867818C4-C835-42C8-AE6F-BD3DBBF17D07}" type="datetime1">
              <a:rPr lang="en-US" smtClean="0"/>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327178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867818C4-C835-42C8-AE6F-BD3DBBF17D07}" type="datetime1">
              <a:rPr lang="en-US" smtClean="0"/>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44586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nl-NL"/>
              <a:t>Klik om stijl te bewerken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089228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148761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nl-NL"/>
              <a:t>Klik om stijl te bewerken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600365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6231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nl-NL"/>
              <a:t>Klik om stijl te bewerken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57934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1"/>
          <p:cNvSpPr>
            <a:spLocks noGrp="1"/>
          </p:cNvSpPr>
          <p:nvPr>
            <p:ph type="title"/>
          </p:nvPr>
        </p:nvSpPr>
        <p:spPr>
          <a:xfrm>
            <a:off x="685801" y="609600"/>
            <a:ext cx="10131425" cy="1456267"/>
          </a:xfrm>
        </p:spPr>
        <p:txBody>
          <a:bodyPr/>
          <a:lstStyle/>
          <a:p>
            <a:r>
              <a:rPr lang="nl-NL"/>
              <a:t>Klik om stijl te bewerken</a:t>
            </a:r>
            <a:endParaRPr lang="en-US" dirty="0"/>
          </a:p>
        </p:txBody>
      </p:sp>
    </p:spTree>
    <p:extLst>
      <p:ext uri="{BB962C8B-B14F-4D97-AF65-F5344CB8AC3E}">
        <p14:creationId xmlns:p14="http://schemas.microsoft.com/office/powerpoint/2010/main" val="375699576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67818C4-C835-42C8-AE6F-BD3DBBF17D07}" type="datetime1">
              <a:rPr lang="en-US" smtClean="0"/>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851723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7818C4-C835-42C8-AE6F-BD3DBBF17D07}" type="datetime1">
              <a:rPr lang="en-US" smtClean="0"/>
              <a:t>11/24/2021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262927"/>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931E6-5F8F-45B0-BC69-A293A232B2A9}"/>
              </a:ext>
            </a:extLst>
          </p:cNvPr>
          <p:cNvSpPr>
            <a:spLocks noGrp="1"/>
          </p:cNvSpPr>
          <p:nvPr>
            <p:ph type="ctrTitle"/>
          </p:nvPr>
        </p:nvSpPr>
        <p:spPr>
          <a:xfrm>
            <a:off x="685799" y="1150076"/>
            <a:ext cx="3659389" cy="4557849"/>
          </a:xfrm>
        </p:spPr>
        <p:txBody>
          <a:bodyPr vert="horz" lIns="91440" tIns="45720" rIns="91440" bIns="45720" rtlCol="0" anchor="ctr">
            <a:normAutofit/>
          </a:bodyPr>
          <a:lstStyle/>
          <a:p>
            <a:r>
              <a:rPr lang="en-US" sz="3600" b="1"/>
              <a:t>The enlightenment and influence of social contract theory on taxation</a:t>
            </a:r>
          </a:p>
        </p:txBody>
      </p:sp>
      <p:sp>
        <p:nvSpPr>
          <p:cNvPr id="3" name="Subtitle 2">
            <a:extLst>
              <a:ext uri="{FF2B5EF4-FFF2-40B4-BE49-F238E27FC236}">
                <a16:creationId xmlns:a16="http://schemas.microsoft.com/office/drawing/2014/main" id="{CB0C06F3-07D3-413E-8D72-BDDA88296A17}"/>
              </a:ext>
            </a:extLst>
          </p:cNvPr>
          <p:cNvSpPr>
            <a:spLocks noGrp="1"/>
          </p:cNvSpPr>
          <p:nvPr>
            <p:ph type="subTitle" idx="1"/>
          </p:nvPr>
        </p:nvSpPr>
        <p:spPr>
          <a:xfrm>
            <a:off x="4988658" y="1150076"/>
            <a:ext cx="6517543" cy="4557849"/>
          </a:xfrm>
        </p:spPr>
        <p:txBody>
          <a:bodyPr vert="horz" lIns="91440" tIns="45720" rIns="91440" bIns="45720" rtlCol="0" anchor="ctr">
            <a:normAutofit/>
          </a:bodyPr>
          <a:lstStyle/>
          <a:p>
            <a:pPr algn="l">
              <a:buFont typeface="Arial"/>
              <a:buChar char="•"/>
            </a:pPr>
            <a:endParaRPr lang="en-US" b="1" cap="none" dirty="0"/>
          </a:p>
          <a:p>
            <a:pPr algn="l"/>
            <a:r>
              <a:rPr lang="en-US" b="1" cap="none" dirty="0"/>
              <a:t>Cambridge Tax Discussion Group, 25 November 2021</a:t>
            </a:r>
          </a:p>
          <a:p>
            <a:pPr algn="l">
              <a:buFont typeface="Arial"/>
              <a:buChar char="•"/>
            </a:pPr>
            <a:endParaRPr lang="en-US" b="1" cap="none" dirty="0"/>
          </a:p>
          <a:p>
            <a:pPr algn="l"/>
            <a:r>
              <a:rPr lang="en-US" b="1" cap="none" dirty="0"/>
              <a:t>Hans Gribnau, Tilburg University Law School</a:t>
            </a:r>
          </a:p>
          <a:p>
            <a:pPr algn="l"/>
            <a:r>
              <a:rPr lang="en-US" b="1" cap="none" dirty="0"/>
              <a:t>Jane Frecknall-Hughes, Nottingham University Business School</a:t>
            </a:r>
          </a:p>
          <a:p>
            <a:pPr algn="l"/>
            <a:endParaRPr lang="en-US" b="1" cap="none" dirty="0"/>
          </a:p>
          <a:p>
            <a:pPr algn="l"/>
            <a:r>
              <a:rPr lang="en-US" b="1" cap="none" dirty="0"/>
              <a:t>For the paper and full references, please see:</a:t>
            </a:r>
          </a:p>
          <a:p>
            <a:pPr algn="l"/>
            <a:r>
              <a:rPr lang="en-US" b="1" cap="none" dirty="0"/>
              <a:t>https://ssrn.com/abstract=3963285</a:t>
            </a:r>
          </a:p>
        </p:txBody>
      </p:sp>
      <p:sp>
        <p:nvSpPr>
          <p:cNvPr id="6" name="Slide Number Placeholder 5">
            <a:extLst>
              <a:ext uri="{FF2B5EF4-FFF2-40B4-BE49-F238E27FC236}">
                <a16:creationId xmlns:a16="http://schemas.microsoft.com/office/drawing/2014/main" id="{DD75A199-748B-4EE0-9B03-AE620314188D}"/>
              </a:ext>
            </a:extLst>
          </p:cNvPr>
          <p:cNvSpPr>
            <a:spLocks noGrp="1"/>
          </p:cNvSpPr>
          <p:nvPr>
            <p:ph type="sldNum" sz="quarter" idx="12"/>
          </p:nvPr>
        </p:nvSpPr>
        <p:spPr>
          <a:xfrm>
            <a:off x="10955034" y="5870575"/>
            <a:ext cx="551167" cy="377825"/>
          </a:xfrm>
        </p:spPr>
        <p:txBody>
          <a:bodyPr vert="horz" lIns="91440" tIns="45720" rIns="91440" bIns="45720" rtlCol="0" anchor="ctr">
            <a:normAutofit/>
          </a:bodyPr>
          <a:lstStyle/>
          <a:p>
            <a:pPr>
              <a:spcAft>
                <a:spcPts val="600"/>
              </a:spcAft>
            </a:pPr>
            <a:fld id="{D57F1E4F-1CFF-5643-939E-217C01CDF565}" type="slidenum">
              <a:rPr lang="en-US" b="0" i="0" kern="1200" dirty="0">
                <a:solidFill>
                  <a:schemeClr val="tx1"/>
                </a:solidFill>
                <a:effectLst/>
                <a:latin typeface="+mn-lt"/>
                <a:ea typeface="+mn-ea"/>
                <a:cs typeface="+mn-cs"/>
              </a:rPr>
              <a:pPr>
                <a:spcAft>
                  <a:spcPts val="600"/>
                </a:spcAft>
              </a:pPr>
              <a:t>1</a:t>
            </a:fld>
            <a:endParaRPr lang="en-US"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03356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CFF1-CED2-4685-9843-1440C8EEAF7E}"/>
              </a:ext>
            </a:extLst>
          </p:cNvPr>
          <p:cNvSpPr>
            <a:spLocks noGrp="1"/>
          </p:cNvSpPr>
          <p:nvPr>
            <p:ph type="title"/>
          </p:nvPr>
        </p:nvSpPr>
        <p:spPr>
          <a:xfrm>
            <a:off x="685799" y="1150076"/>
            <a:ext cx="3659389" cy="4557849"/>
          </a:xfrm>
        </p:spPr>
        <p:txBody>
          <a:bodyPr>
            <a:normAutofit/>
          </a:bodyPr>
          <a:lstStyle/>
          <a:p>
            <a:pPr algn="r"/>
            <a:r>
              <a:rPr lang="en-GB" b="1" dirty="0"/>
              <a:t>overview</a:t>
            </a:r>
            <a:endParaRPr lang="en-GB" b="1"/>
          </a:p>
        </p:txBody>
      </p:sp>
      <p:sp>
        <p:nvSpPr>
          <p:cNvPr id="4" name="Content Placeholder 3">
            <a:extLst>
              <a:ext uri="{FF2B5EF4-FFF2-40B4-BE49-F238E27FC236}">
                <a16:creationId xmlns:a16="http://schemas.microsoft.com/office/drawing/2014/main" id="{22B87BB8-9235-4F33-866E-7C620AAD3ECD}"/>
              </a:ext>
            </a:extLst>
          </p:cNvPr>
          <p:cNvSpPr>
            <a:spLocks noGrp="1"/>
          </p:cNvSpPr>
          <p:nvPr>
            <p:ph idx="1"/>
          </p:nvPr>
        </p:nvSpPr>
        <p:spPr>
          <a:xfrm>
            <a:off x="4988658" y="1150076"/>
            <a:ext cx="6517543" cy="4557849"/>
          </a:xfrm>
        </p:spPr>
        <p:txBody>
          <a:bodyPr>
            <a:normAutofit/>
          </a:bodyPr>
          <a:lstStyle/>
          <a:p>
            <a:r>
              <a:rPr lang="en-GB" b="1" dirty="0"/>
              <a:t>Introduction</a:t>
            </a:r>
          </a:p>
          <a:p>
            <a:r>
              <a:rPr lang="en-GB" b="1" dirty="0"/>
              <a:t>Thomas Hobbes (1588–1679)</a:t>
            </a:r>
          </a:p>
          <a:p>
            <a:r>
              <a:rPr lang="en-GB" b="1" dirty="0"/>
              <a:t>John Locke (1632–1704)</a:t>
            </a:r>
          </a:p>
          <a:p>
            <a:r>
              <a:rPr lang="en-GB" b="1" dirty="0"/>
              <a:t>Montesquieu (1689–1755)</a:t>
            </a:r>
          </a:p>
          <a:p>
            <a:r>
              <a:rPr lang="en-GB" b="1" dirty="0"/>
              <a:t>David Hume (1711–1776)</a:t>
            </a:r>
          </a:p>
          <a:p>
            <a:r>
              <a:rPr lang="en-GB" b="1" dirty="0"/>
              <a:t>Jean-Jacques Rousseau (1712–1778)</a:t>
            </a:r>
          </a:p>
          <a:p>
            <a:r>
              <a:rPr lang="en-GB" b="1" dirty="0"/>
              <a:t>Thomas Paine (1737–1809)</a:t>
            </a:r>
          </a:p>
          <a:p>
            <a:r>
              <a:rPr lang="en-GB" b="1" dirty="0"/>
              <a:t>America, </a:t>
            </a:r>
            <a:r>
              <a:rPr lang="en-GB" b="1" i="1" dirty="0"/>
              <a:t>The Federalist Papers</a:t>
            </a:r>
            <a:r>
              <a:rPr lang="en-GB" b="1" dirty="0"/>
              <a:t> and </a:t>
            </a:r>
            <a:r>
              <a:rPr lang="en-GB" b="1" i="1" dirty="0"/>
              <a:t>The Anti-Federalist Papers</a:t>
            </a:r>
          </a:p>
          <a:p>
            <a:r>
              <a:rPr lang="en-GB" b="1" dirty="0"/>
              <a:t>Concluding Remarks</a:t>
            </a:r>
          </a:p>
          <a:p>
            <a:endParaRPr lang="en-GB" dirty="0"/>
          </a:p>
        </p:txBody>
      </p:sp>
      <p:sp>
        <p:nvSpPr>
          <p:cNvPr id="3" name="Slide Number Placeholder 2">
            <a:extLst>
              <a:ext uri="{FF2B5EF4-FFF2-40B4-BE49-F238E27FC236}">
                <a16:creationId xmlns:a16="http://schemas.microsoft.com/office/drawing/2014/main" id="{734DA174-98EB-45E8-9E38-A6596496E7AB}"/>
              </a:ext>
            </a:extLst>
          </p:cNvPr>
          <p:cNvSpPr>
            <a:spLocks noGrp="1"/>
          </p:cNvSpPr>
          <p:nvPr>
            <p:ph type="sldNum" sz="quarter" idx="12"/>
          </p:nvPr>
        </p:nvSpPr>
        <p:spPr>
          <a:xfrm>
            <a:off x="10955034" y="5870575"/>
            <a:ext cx="551167" cy="377825"/>
          </a:xfrm>
        </p:spPr>
        <p:txBody>
          <a:bodyPr>
            <a:normAutofit/>
          </a:bodyPr>
          <a:lstStyle/>
          <a:p>
            <a:pPr>
              <a:spcAft>
                <a:spcPts val="600"/>
              </a:spcAft>
            </a:pPr>
            <a:fld id="{D57F1E4F-1CFF-5643-939E-217C01CDF565}" type="slidenum">
              <a:rPr lang="en-US" smtClean="0"/>
              <a:pPr>
                <a:spcAft>
                  <a:spcPts val="600"/>
                </a:spcAft>
              </a:pPr>
              <a:t>2</a:t>
            </a:fld>
            <a:endParaRPr lang="en-US"/>
          </a:p>
        </p:txBody>
      </p:sp>
    </p:spTree>
    <p:extLst>
      <p:ext uri="{BB962C8B-B14F-4D97-AF65-F5344CB8AC3E}">
        <p14:creationId xmlns:p14="http://schemas.microsoft.com/office/powerpoint/2010/main" val="4290105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30C6-DC61-4C2F-8B6A-91F1A1736486}"/>
              </a:ext>
            </a:extLst>
          </p:cNvPr>
          <p:cNvSpPr>
            <a:spLocks noGrp="1"/>
          </p:cNvSpPr>
          <p:nvPr>
            <p:ph type="title"/>
          </p:nvPr>
        </p:nvSpPr>
        <p:spPr>
          <a:xfrm>
            <a:off x="685799" y="1150076"/>
            <a:ext cx="3295325" cy="4557849"/>
          </a:xfrm>
        </p:spPr>
        <p:txBody>
          <a:bodyPr>
            <a:normAutofit/>
          </a:bodyPr>
          <a:lstStyle/>
          <a:p>
            <a:pPr algn="r"/>
            <a:r>
              <a:rPr lang="en-GB" b="1" dirty="0"/>
              <a:t>introduction</a:t>
            </a:r>
          </a:p>
        </p:txBody>
      </p:sp>
      <p:sp>
        <p:nvSpPr>
          <p:cNvPr id="3" name="Content Placeholder 2">
            <a:extLst>
              <a:ext uri="{FF2B5EF4-FFF2-40B4-BE49-F238E27FC236}">
                <a16:creationId xmlns:a16="http://schemas.microsoft.com/office/drawing/2014/main" id="{C7F4A4D2-FA55-4DD3-B346-882AA43521AE}"/>
              </a:ext>
            </a:extLst>
          </p:cNvPr>
          <p:cNvSpPr>
            <a:spLocks noGrp="1"/>
          </p:cNvSpPr>
          <p:nvPr>
            <p:ph idx="1"/>
          </p:nvPr>
        </p:nvSpPr>
        <p:spPr>
          <a:xfrm>
            <a:off x="4793942" y="221942"/>
            <a:ext cx="7137644" cy="5726097"/>
          </a:xfrm>
        </p:spPr>
        <p:txBody>
          <a:bodyPr>
            <a:normAutofit lnSpcReduction="10000"/>
          </a:bodyPr>
          <a:lstStyle/>
          <a:p>
            <a:r>
              <a:rPr lang="en-US" sz="1800" b="1" dirty="0">
                <a:effectLst/>
                <a:ea typeface="Calibri" panose="020F0502020204030204" pitchFamily="34" charset="0"/>
              </a:rPr>
              <a:t>This presentation considers some of the most important political philosophers of the Enlightenment (taken as broad concept) – thinkers whose reflections on the idea of a social contract we relate to their views on taxation. </a:t>
            </a:r>
            <a:r>
              <a:rPr lang="en-GB" b="1" dirty="0"/>
              <a:t>We adopt a thematic approach, considering their views on:</a:t>
            </a:r>
          </a:p>
          <a:p>
            <a:pPr lvl="1">
              <a:buFont typeface="Wingdings" panose="05000000000000000000" pitchFamily="2" charset="2"/>
              <a:buChar char="Ø"/>
            </a:pPr>
            <a:r>
              <a:rPr lang="en-GB" b="1" dirty="0"/>
              <a:t>the role of the state;</a:t>
            </a:r>
          </a:p>
          <a:p>
            <a:pPr lvl="1">
              <a:buFont typeface="Wingdings" panose="05000000000000000000" pitchFamily="2" charset="2"/>
              <a:buChar char="Ø"/>
            </a:pPr>
            <a:r>
              <a:rPr lang="en-GB" b="1" dirty="0"/>
              <a:t>the state’s relationship with its subjects/citizens;</a:t>
            </a:r>
          </a:p>
          <a:p>
            <a:pPr lvl="1">
              <a:buFont typeface="Wingdings" panose="05000000000000000000" pitchFamily="2" charset="2"/>
              <a:buChar char="Ø"/>
            </a:pPr>
            <a:r>
              <a:rPr lang="en-GB" b="1" dirty="0"/>
              <a:t>private property rights;</a:t>
            </a:r>
          </a:p>
          <a:p>
            <a:pPr lvl="1">
              <a:buFont typeface="Wingdings" panose="05000000000000000000" pitchFamily="2" charset="2"/>
              <a:buChar char="Ø"/>
            </a:pPr>
            <a:r>
              <a:rPr lang="en-GB" b="1" dirty="0"/>
              <a:t>the fairness of tax; and </a:t>
            </a:r>
          </a:p>
          <a:p>
            <a:pPr lvl="1">
              <a:buFont typeface="Wingdings" panose="05000000000000000000" pitchFamily="2" charset="2"/>
              <a:buChar char="Ø"/>
            </a:pPr>
            <a:r>
              <a:rPr lang="en-GB" b="1" dirty="0"/>
              <a:t>what makes tax just.</a:t>
            </a:r>
          </a:p>
          <a:p>
            <a:r>
              <a:rPr lang="en-GB" b="1" dirty="0"/>
              <a:t>During the Enlightenment, o</a:t>
            </a:r>
            <a:r>
              <a:rPr lang="en-GB" sz="1800" b="1" dirty="0">
                <a:effectLst/>
                <a:ea typeface="Calibri" panose="020F0502020204030204" pitchFamily="34" charset="0"/>
              </a:rPr>
              <a:t>ld, long-established ideas were re-examined and demystified, with a new freedom from the religious restrictions of previous centuries.</a:t>
            </a:r>
          </a:p>
          <a:p>
            <a:r>
              <a:rPr lang="en-GB" sz="1800" b="1">
                <a:effectLst/>
                <a:ea typeface="Calibri" panose="020F0502020204030204" pitchFamily="34" charset="0"/>
              </a:rPr>
              <a:t>It </a:t>
            </a:r>
            <a:r>
              <a:rPr lang="en-GB" sz="1800" b="1" dirty="0">
                <a:effectLst/>
                <a:ea typeface="Calibri" panose="020F0502020204030204" pitchFamily="34" charset="0"/>
              </a:rPr>
              <a:t>was a long-lasting phenomenon, and while its dates are disputed depending on the various aspects considered, it is often taken to be synchronous with the period 1688 to 1799, the so-called ‘long’ eighteenth century, although some see Enlightenment attitudes emerging as early as the late sixteenth century (at least </a:t>
            </a:r>
            <a:r>
              <a:rPr lang="en-GB" sz="1800" b="1">
                <a:effectLst/>
                <a:ea typeface="Calibri" panose="020F0502020204030204" pitchFamily="34" charset="0"/>
              </a:rPr>
              <a:t>in England)</a:t>
            </a:r>
            <a:r>
              <a:rPr lang="en-GB" b="1"/>
              <a:t>.</a:t>
            </a:r>
            <a:endParaRPr lang="en-GB" b="1" dirty="0"/>
          </a:p>
        </p:txBody>
      </p:sp>
      <p:sp>
        <p:nvSpPr>
          <p:cNvPr id="4" name="Slide Number Placeholder 3">
            <a:extLst>
              <a:ext uri="{FF2B5EF4-FFF2-40B4-BE49-F238E27FC236}">
                <a16:creationId xmlns:a16="http://schemas.microsoft.com/office/drawing/2014/main" id="{EC262C05-C23E-4D93-82D6-F42A6094A97B}"/>
              </a:ext>
            </a:extLst>
          </p:cNvPr>
          <p:cNvSpPr>
            <a:spLocks noGrp="1"/>
          </p:cNvSpPr>
          <p:nvPr>
            <p:ph type="sldNum" sz="quarter" idx="12"/>
          </p:nvPr>
        </p:nvSpPr>
        <p:spPr>
          <a:xfrm>
            <a:off x="10955034" y="5870575"/>
            <a:ext cx="551167" cy="377825"/>
          </a:xfrm>
        </p:spPr>
        <p:txBody>
          <a:bodyPr>
            <a:normAutofit/>
          </a:bodyPr>
          <a:lstStyle/>
          <a:p>
            <a:pPr>
              <a:spcAft>
                <a:spcPts val="600"/>
              </a:spcAft>
            </a:pPr>
            <a:fld id="{D57F1E4F-1CFF-5643-939E-217C01CDF565}" type="slidenum">
              <a:rPr lang="en-US" smtClean="0"/>
              <a:pPr>
                <a:spcAft>
                  <a:spcPts val="600"/>
                </a:spcAft>
              </a:pPr>
              <a:t>3</a:t>
            </a:fld>
            <a:endParaRPr lang="en-US"/>
          </a:p>
        </p:txBody>
      </p:sp>
    </p:spTree>
    <p:extLst>
      <p:ext uri="{BB962C8B-B14F-4D97-AF65-F5344CB8AC3E}">
        <p14:creationId xmlns:p14="http://schemas.microsoft.com/office/powerpoint/2010/main" val="1324172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93A5-8E16-4F05-A369-EDC25B6E1713}"/>
              </a:ext>
            </a:extLst>
          </p:cNvPr>
          <p:cNvSpPr>
            <a:spLocks noGrp="1"/>
          </p:cNvSpPr>
          <p:nvPr>
            <p:ph type="title"/>
          </p:nvPr>
        </p:nvSpPr>
        <p:spPr>
          <a:xfrm>
            <a:off x="685801" y="609600"/>
            <a:ext cx="5219699" cy="1456267"/>
          </a:xfrm>
        </p:spPr>
        <p:txBody>
          <a:bodyPr>
            <a:normAutofit/>
          </a:bodyPr>
          <a:lstStyle/>
          <a:p>
            <a:r>
              <a:rPr lang="en-GB" sz="3200" b="1" dirty="0"/>
              <a:t>Thomas Hobbes</a:t>
            </a:r>
          </a:p>
        </p:txBody>
      </p:sp>
      <p:sp>
        <p:nvSpPr>
          <p:cNvPr id="9" name="Content Placeholder 8">
            <a:extLst>
              <a:ext uri="{FF2B5EF4-FFF2-40B4-BE49-F238E27FC236}">
                <a16:creationId xmlns:a16="http://schemas.microsoft.com/office/drawing/2014/main" id="{A62CCB6E-F2CB-4D3F-86E2-81B52954BDA2}"/>
              </a:ext>
            </a:extLst>
          </p:cNvPr>
          <p:cNvSpPr>
            <a:spLocks noGrp="1"/>
          </p:cNvSpPr>
          <p:nvPr>
            <p:ph idx="1"/>
          </p:nvPr>
        </p:nvSpPr>
        <p:spPr>
          <a:xfrm>
            <a:off x="685801" y="2142067"/>
            <a:ext cx="5219699" cy="3649133"/>
          </a:xfrm>
        </p:spPr>
        <p:txBody>
          <a:bodyPr>
            <a:normAutofit fontScale="85000" lnSpcReduction="20000"/>
          </a:bodyPr>
          <a:lstStyle/>
          <a:p>
            <a:r>
              <a:rPr lang="en-US" b="1" dirty="0"/>
              <a:t>Was born prematurely when his mother heard of the coming invasion of the Spanish Armada.  Hobbes later reported that "my mother gave birth to twins: myself and fear”.</a:t>
            </a:r>
            <a:endParaRPr lang="nl-NL" b="1" dirty="0"/>
          </a:p>
          <a:p>
            <a:r>
              <a:rPr lang="en-US" b="1" dirty="0"/>
              <a:t>Father was an uneducated vicar. Hobbes went to Oxford.  </a:t>
            </a:r>
            <a:endParaRPr lang="nl-NL" b="1" dirty="0"/>
          </a:p>
          <a:p>
            <a:r>
              <a:rPr lang="en-US" b="1" dirty="0"/>
              <a:t>Hobbes served as a tutor and secretary to both William Cavendish and his son, also William (supporter of Charles I).  </a:t>
            </a:r>
            <a:endParaRPr lang="nl-NL" b="1" dirty="0"/>
          </a:p>
          <a:p>
            <a:r>
              <a:rPr lang="en-US" b="1" dirty="0"/>
              <a:t>Published works on mathematics, physics, and (political) philosophy.  </a:t>
            </a:r>
            <a:endParaRPr lang="nl-NL" b="1" dirty="0"/>
          </a:p>
          <a:p>
            <a:r>
              <a:rPr lang="en-US" b="1" dirty="0"/>
              <a:t>Hobbes lived in an era of religious/social unrest and wars: </a:t>
            </a:r>
            <a:endParaRPr lang="nl-NL" b="1" dirty="0"/>
          </a:p>
          <a:p>
            <a:pPr lvl="1"/>
            <a:r>
              <a:rPr lang="en-US" b="1" dirty="0"/>
              <a:t>disruptive civil war fought between the king, Charles I, and parliament in 1642– 1646;</a:t>
            </a:r>
          </a:p>
          <a:p>
            <a:pPr lvl="1"/>
            <a:r>
              <a:rPr lang="en-US" b="1" dirty="0"/>
              <a:t>Thirty Years’ War.</a:t>
            </a:r>
            <a:endParaRPr lang="nl-NL" b="1" dirty="0"/>
          </a:p>
          <a:p>
            <a:endParaRPr lang="en-US" dirty="0"/>
          </a:p>
          <a:p>
            <a:endParaRPr lang="en-US" dirty="0"/>
          </a:p>
        </p:txBody>
      </p:sp>
      <p:sp>
        <p:nvSpPr>
          <p:cNvPr id="4" name="Slide Number Placeholder 3">
            <a:extLst>
              <a:ext uri="{FF2B5EF4-FFF2-40B4-BE49-F238E27FC236}">
                <a16:creationId xmlns:a16="http://schemas.microsoft.com/office/drawing/2014/main" id="{02D03B1F-470F-43B8-A1B9-B4682FBDAAB7}"/>
              </a:ext>
            </a:extLst>
          </p:cNvPr>
          <p:cNvSpPr>
            <a:spLocks noGrp="1"/>
          </p:cNvSpPr>
          <p:nvPr>
            <p:ph type="sldNum" sz="quarter" idx="12"/>
          </p:nvPr>
        </p:nvSpPr>
        <p:spPr>
          <a:xfrm>
            <a:off x="11510128" y="6287677"/>
            <a:ext cx="527901" cy="424207"/>
          </a:xfrm>
        </p:spPr>
        <p:txBody>
          <a:bodyPr>
            <a:normAutofit/>
          </a:bodyPr>
          <a:lstStyle/>
          <a:p>
            <a:pPr>
              <a:spcAft>
                <a:spcPts val="600"/>
              </a:spcAft>
            </a:pPr>
            <a:fld id="{D57F1E4F-1CFF-5643-939E-217C01CDF565}" type="slidenum">
              <a:rPr lang="en-US" smtClean="0"/>
              <a:pPr>
                <a:spcAft>
                  <a:spcPts val="600"/>
                </a:spcAft>
              </a:pPr>
              <a:t>4</a:t>
            </a:fld>
            <a:endParaRPr lang="en-US" dirty="0"/>
          </a:p>
        </p:txBody>
      </p:sp>
      <p:pic>
        <p:nvPicPr>
          <p:cNvPr id="5" name="Content Placeholder 4">
            <a:extLst>
              <a:ext uri="{FF2B5EF4-FFF2-40B4-BE49-F238E27FC236}">
                <a16:creationId xmlns:a16="http://schemas.microsoft.com/office/drawing/2014/main" id="{F81B3BAF-364B-487F-91C8-DF1DBFEDFF14}"/>
              </a:ext>
            </a:extLst>
          </p:cNvPr>
          <p:cNvPicPr>
            <a:picLocks noChangeAspect="1"/>
          </p:cNvPicPr>
          <p:nvPr/>
        </p:nvPicPr>
        <p:blipFill rotWithShape="1">
          <a:blip r:embed="rId2"/>
          <a:srcRect t="8671" r="-2" b="-2"/>
          <a:stretch/>
        </p:blipFill>
        <p:spPr>
          <a:xfrm>
            <a:off x="6198830" y="639097"/>
            <a:ext cx="5447070" cy="525042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5833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6B799-42EB-4F33-8EF4-C2C6285E098D}"/>
              </a:ext>
            </a:extLst>
          </p:cNvPr>
          <p:cNvSpPr>
            <a:spLocks noGrp="1"/>
          </p:cNvSpPr>
          <p:nvPr>
            <p:ph type="title"/>
          </p:nvPr>
        </p:nvSpPr>
        <p:spPr>
          <a:xfrm>
            <a:off x="685801" y="609601"/>
            <a:ext cx="10131425" cy="985284"/>
          </a:xfrm>
        </p:spPr>
        <p:txBody>
          <a:bodyPr>
            <a:normAutofit/>
          </a:bodyPr>
          <a:lstStyle/>
          <a:p>
            <a:r>
              <a:rPr lang="nl-NL" sz="3200" b="1" dirty="0"/>
              <a:t>Thomas Hobbes: </a:t>
            </a:r>
            <a:r>
              <a:rPr lang="nl-NL" sz="3200" b="1" dirty="0">
                <a:solidFill>
                  <a:schemeClr val="bg2">
                    <a:lumMod val="60000"/>
                    <a:lumOff val="40000"/>
                  </a:schemeClr>
                </a:solidFill>
              </a:rPr>
              <a:t>state of nature &amp; </a:t>
            </a:r>
            <a:r>
              <a:rPr lang="nl-NL" sz="3200" b="1" dirty="0" err="1">
                <a:solidFill>
                  <a:schemeClr val="bg2">
                    <a:lumMod val="60000"/>
                    <a:lumOff val="40000"/>
                  </a:schemeClr>
                </a:solidFill>
              </a:rPr>
              <a:t>sovereignty</a:t>
            </a:r>
            <a:endParaRPr lang="nl-NL" sz="3200" b="1" dirty="0">
              <a:solidFill>
                <a:schemeClr val="bg2">
                  <a:lumMod val="60000"/>
                  <a:lumOff val="40000"/>
                </a:schemeClr>
              </a:solidFill>
            </a:endParaRPr>
          </a:p>
        </p:txBody>
      </p:sp>
      <p:sp>
        <p:nvSpPr>
          <p:cNvPr id="3" name="Tijdelijke aanduiding voor inhoud 2">
            <a:extLst>
              <a:ext uri="{FF2B5EF4-FFF2-40B4-BE49-F238E27FC236}">
                <a16:creationId xmlns:a16="http://schemas.microsoft.com/office/drawing/2014/main" id="{758B160C-C3DB-4C24-84C3-0F17EB32C348}"/>
              </a:ext>
            </a:extLst>
          </p:cNvPr>
          <p:cNvSpPr>
            <a:spLocks noGrp="1"/>
          </p:cNvSpPr>
          <p:nvPr>
            <p:ph idx="1"/>
          </p:nvPr>
        </p:nvSpPr>
        <p:spPr>
          <a:xfrm>
            <a:off x="685801" y="1839433"/>
            <a:ext cx="10131425" cy="4408967"/>
          </a:xfrm>
        </p:spPr>
        <p:txBody>
          <a:bodyPr>
            <a:normAutofit lnSpcReduction="10000"/>
          </a:bodyPr>
          <a:lstStyle/>
          <a:p>
            <a:r>
              <a:rPr lang="en-US" b="1" dirty="0"/>
              <a:t>Natural human inclination fuels conflict and civil war since human beings do not naturally agree and cooperate. This amounts to the state of nature, the “</a:t>
            </a:r>
            <a:r>
              <a:rPr lang="en-US" b="1" dirty="0" err="1"/>
              <a:t>warre</a:t>
            </a:r>
            <a:r>
              <a:rPr lang="en-US" b="1" dirty="0"/>
              <a:t> of every man against every man” (</a:t>
            </a:r>
            <a:r>
              <a:rPr lang="en-US" b="1" i="1" dirty="0"/>
              <a:t>Leviathan</a:t>
            </a:r>
            <a:r>
              <a:rPr lang="en-US" b="1" dirty="0"/>
              <a:t> XIII, 90). </a:t>
            </a:r>
          </a:p>
          <a:p>
            <a:r>
              <a:rPr lang="en-US" b="1" dirty="0"/>
              <a:t>Men agree to pass from this natural condition to a society/state. The authority of any prince “must be grounded on the Consent of the People and their Promise to obey him” (Leviathan XL, 324). Men to give up a part of their natural liberty in order to attain peace and security.</a:t>
            </a:r>
          </a:p>
          <a:p>
            <a:r>
              <a:rPr lang="en-US" b="1" dirty="0"/>
              <a:t>The origin of sovereign authority to command (and the obligation to obey) is rooted in a once-only social contract. The contract or covenant is concluded by self-interested individuals driven by the fear of death.</a:t>
            </a:r>
          </a:p>
          <a:p>
            <a:r>
              <a:rPr lang="en-US" b="1" dirty="0"/>
              <a:t>Men in the state of nature contract with one another only for their own good, and subsequently submit and transfer their rights to the sovereign/state who has almost unlimited power.</a:t>
            </a:r>
          </a:p>
          <a:p>
            <a:r>
              <a:rPr lang="en-US" b="1" dirty="0"/>
              <a:t>Justification for this power is the product of a thought-experiment carried out in order to understand the rights of men in the absence of any authority with the power to issues rule of conducts and settle disputes.</a:t>
            </a:r>
          </a:p>
          <a:p>
            <a:endParaRPr lang="nl-NL" dirty="0"/>
          </a:p>
        </p:txBody>
      </p:sp>
      <p:sp>
        <p:nvSpPr>
          <p:cNvPr id="4" name="Tijdelijke aanduiding voor dianummer 3">
            <a:extLst>
              <a:ext uri="{FF2B5EF4-FFF2-40B4-BE49-F238E27FC236}">
                <a16:creationId xmlns:a16="http://schemas.microsoft.com/office/drawing/2014/main" id="{9CF9E6B4-7EC3-4110-94E6-18ADEAF0CBE8}"/>
              </a:ext>
            </a:extLst>
          </p:cNvPr>
          <p:cNvSpPr>
            <a:spLocks noGrp="1"/>
          </p:cNvSpPr>
          <p:nvPr>
            <p:ph type="sldNum" sz="quarter" idx="12"/>
          </p:nvPr>
        </p:nvSpPr>
        <p:spPr>
          <a:xfrm>
            <a:off x="11302738" y="6099141"/>
            <a:ext cx="565608" cy="756717"/>
          </a:xfrm>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3726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6B799-42EB-4F33-8EF4-C2C6285E098D}"/>
              </a:ext>
            </a:extLst>
          </p:cNvPr>
          <p:cNvSpPr>
            <a:spLocks noGrp="1"/>
          </p:cNvSpPr>
          <p:nvPr>
            <p:ph type="title"/>
          </p:nvPr>
        </p:nvSpPr>
        <p:spPr/>
        <p:txBody>
          <a:bodyPr>
            <a:normAutofit/>
          </a:bodyPr>
          <a:lstStyle/>
          <a:p>
            <a:r>
              <a:rPr lang="nl-NL" sz="3200" b="1" dirty="0"/>
              <a:t>Thomas Hobbes</a:t>
            </a:r>
            <a:r>
              <a:rPr lang="nl-NL" sz="3200" b="1" dirty="0">
                <a:solidFill>
                  <a:schemeClr val="bg2">
                    <a:lumMod val="60000"/>
                    <a:lumOff val="40000"/>
                  </a:schemeClr>
                </a:solidFill>
              </a:rPr>
              <a:t>: no natural right to property </a:t>
            </a:r>
          </a:p>
        </p:txBody>
      </p:sp>
      <p:sp>
        <p:nvSpPr>
          <p:cNvPr id="3" name="Tijdelijke aanduiding voor inhoud 2">
            <a:extLst>
              <a:ext uri="{FF2B5EF4-FFF2-40B4-BE49-F238E27FC236}">
                <a16:creationId xmlns:a16="http://schemas.microsoft.com/office/drawing/2014/main" id="{758B160C-C3DB-4C24-84C3-0F17EB32C348}"/>
              </a:ext>
            </a:extLst>
          </p:cNvPr>
          <p:cNvSpPr>
            <a:spLocks noGrp="1"/>
          </p:cNvSpPr>
          <p:nvPr>
            <p:ph idx="1"/>
          </p:nvPr>
        </p:nvSpPr>
        <p:spPr>
          <a:xfrm>
            <a:off x="685801" y="2142067"/>
            <a:ext cx="10425222" cy="3950389"/>
          </a:xfrm>
        </p:spPr>
        <p:txBody>
          <a:bodyPr>
            <a:normAutofit lnSpcReduction="10000"/>
          </a:bodyPr>
          <a:lstStyle/>
          <a:p>
            <a:r>
              <a:rPr lang="en-US" b="1" dirty="0"/>
              <a:t>No natural right to property since Hobbes grounds all property rights in positive law. Private property is the result of the exercise of sovereign authority; </a:t>
            </a:r>
          </a:p>
          <a:p>
            <a:pPr marL="447675" indent="0">
              <a:buNone/>
            </a:pPr>
            <a:r>
              <a:rPr lang="en-US" b="1" dirty="0"/>
              <a:t>	“the introduction of Propriety is an effect of Commonwealth; [...] it is the act only of the sovereign; and 	</a:t>
            </a:r>
            <a:r>
              <a:rPr lang="en-US" b="1" dirty="0" err="1"/>
              <a:t>consisteth</a:t>
            </a:r>
            <a:r>
              <a:rPr lang="en-US" b="1" dirty="0"/>
              <a:t> in the Lawes, which none can make that have not the </a:t>
            </a:r>
            <a:r>
              <a:rPr lang="en-US" b="1" dirty="0" err="1"/>
              <a:t>Soveraign</a:t>
            </a:r>
            <a:r>
              <a:rPr lang="en-US" b="1" dirty="0"/>
              <a:t> Power.” </a:t>
            </a:r>
            <a:r>
              <a:rPr lang="en-US" b="1" i="1" dirty="0"/>
              <a:t>Leviathan</a:t>
            </a:r>
            <a:r>
              <a:rPr lang="en-US" b="1" dirty="0"/>
              <a:t> XXIV, 1	71. </a:t>
            </a:r>
          </a:p>
          <a:p>
            <a:r>
              <a:rPr lang="en-US" b="1" dirty="0"/>
              <a:t>It follows that the subject has a right against other subjects, but not against the sovereign; </a:t>
            </a:r>
            <a:r>
              <a:rPr lang="en-US" b="1" i="1" dirty="0"/>
              <a:t>Leviathan</a:t>
            </a:r>
            <a:r>
              <a:rPr lang="en-US" b="1" dirty="0"/>
              <a:t> XXIV, 172. </a:t>
            </a:r>
          </a:p>
          <a:p>
            <a:r>
              <a:rPr lang="en-US" b="1" dirty="0"/>
              <a:t>The belief that one can invoke a right to property against an all-powerful sovereign authority is a seditious opinion.</a:t>
            </a:r>
          </a:p>
          <a:p>
            <a:r>
              <a:rPr lang="en-US" b="1" dirty="0"/>
              <a:t>Nonetheless, although the sovereign is not a party to the covenant, Hobbes argues that he cannot do just as he likes. The wise sovereign has certain duties, derived not from contract, but from the law of nature. These duties derive from the fundamental duty to procure the safety of the people: “the safety of the people is the supreme law”. </a:t>
            </a:r>
            <a:r>
              <a:rPr lang="en-US" b="1" i="1" dirty="0"/>
              <a:t>On the Citizen</a:t>
            </a:r>
            <a:r>
              <a:rPr lang="en-US" b="1" dirty="0"/>
              <a:t> XIII, 2, 143 and </a:t>
            </a:r>
            <a:r>
              <a:rPr lang="en-US" b="1" i="1" dirty="0"/>
              <a:t>Leviathan</a:t>
            </a:r>
            <a:r>
              <a:rPr lang="en-US" b="1" dirty="0"/>
              <a:t> XXX, 231.</a:t>
            </a:r>
          </a:p>
          <a:p>
            <a:endParaRPr lang="nl-NL" dirty="0"/>
          </a:p>
        </p:txBody>
      </p:sp>
      <p:sp>
        <p:nvSpPr>
          <p:cNvPr id="4" name="Tijdelijke aanduiding voor dianummer 3">
            <a:extLst>
              <a:ext uri="{FF2B5EF4-FFF2-40B4-BE49-F238E27FC236}">
                <a16:creationId xmlns:a16="http://schemas.microsoft.com/office/drawing/2014/main" id="{9CF9E6B4-7EC3-4110-94E6-18ADEAF0CBE8}"/>
              </a:ext>
            </a:extLst>
          </p:cNvPr>
          <p:cNvSpPr>
            <a:spLocks noGrp="1"/>
          </p:cNvSpPr>
          <p:nvPr>
            <p:ph type="sldNum" sz="quarter" idx="12"/>
          </p:nvPr>
        </p:nvSpPr>
        <p:spPr>
          <a:xfrm>
            <a:off x="10567447" y="5797485"/>
            <a:ext cx="1310326" cy="820131"/>
          </a:xfrm>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30753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6B799-42EB-4F33-8EF4-C2C6285E098D}"/>
              </a:ext>
            </a:extLst>
          </p:cNvPr>
          <p:cNvSpPr>
            <a:spLocks noGrp="1"/>
          </p:cNvSpPr>
          <p:nvPr>
            <p:ph type="title"/>
          </p:nvPr>
        </p:nvSpPr>
        <p:spPr>
          <a:xfrm>
            <a:off x="685801" y="233916"/>
            <a:ext cx="10131425" cy="1010093"/>
          </a:xfrm>
        </p:spPr>
        <p:txBody>
          <a:bodyPr>
            <a:normAutofit/>
          </a:bodyPr>
          <a:lstStyle/>
          <a:p>
            <a:r>
              <a:rPr lang="nl-NL" sz="3200" b="1" dirty="0"/>
              <a:t>Thomas Hobbes: </a:t>
            </a:r>
            <a:r>
              <a:rPr lang="nl-NL" sz="3200" b="1" dirty="0" err="1">
                <a:solidFill>
                  <a:schemeClr val="bg2">
                    <a:lumMod val="60000"/>
                    <a:lumOff val="40000"/>
                  </a:schemeClr>
                </a:solidFill>
              </a:rPr>
              <a:t>tax</a:t>
            </a:r>
            <a:r>
              <a:rPr lang="nl-NL" sz="3200" b="1" dirty="0">
                <a:solidFill>
                  <a:schemeClr val="bg2">
                    <a:lumMod val="60000"/>
                    <a:lumOff val="40000"/>
                  </a:schemeClr>
                </a:solidFill>
              </a:rPr>
              <a:t> is </a:t>
            </a:r>
            <a:r>
              <a:rPr lang="nl-NL" sz="3200" b="1" dirty="0" err="1">
                <a:solidFill>
                  <a:schemeClr val="bg2">
                    <a:lumMod val="60000"/>
                    <a:lumOff val="40000"/>
                  </a:schemeClr>
                </a:solidFill>
              </a:rPr>
              <a:t>the</a:t>
            </a:r>
            <a:r>
              <a:rPr lang="nl-NL" sz="3200" b="1" dirty="0">
                <a:solidFill>
                  <a:schemeClr val="bg2">
                    <a:lumMod val="60000"/>
                    <a:lumOff val="40000"/>
                  </a:schemeClr>
                </a:solidFill>
              </a:rPr>
              <a:t> </a:t>
            </a:r>
            <a:r>
              <a:rPr lang="nl-NL" sz="3200" b="1" dirty="0" err="1">
                <a:solidFill>
                  <a:schemeClr val="bg2">
                    <a:lumMod val="60000"/>
                    <a:lumOff val="40000"/>
                  </a:schemeClr>
                </a:solidFill>
              </a:rPr>
              <a:t>price</a:t>
            </a:r>
            <a:r>
              <a:rPr lang="nl-NL" sz="3200" b="1" dirty="0">
                <a:solidFill>
                  <a:schemeClr val="bg2">
                    <a:lumMod val="60000"/>
                    <a:lumOff val="40000"/>
                  </a:schemeClr>
                </a:solidFill>
              </a:rPr>
              <a:t> </a:t>
            </a:r>
            <a:r>
              <a:rPr lang="nl-NL" sz="3200" b="1" dirty="0" err="1">
                <a:solidFill>
                  <a:schemeClr val="bg2">
                    <a:lumMod val="60000"/>
                    <a:lumOff val="40000"/>
                  </a:schemeClr>
                </a:solidFill>
              </a:rPr>
              <a:t>for</a:t>
            </a:r>
            <a:r>
              <a:rPr lang="nl-NL" sz="3200" b="1" dirty="0">
                <a:solidFill>
                  <a:schemeClr val="bg2">
                    <a:lumMod val="60000"/>
                    <a:lumOff val="40000"/>
                  </a:schemeClr>
                </a:solidFill>
              </a:rPr>
              <a:t> security</a:t>
            </a:r>
          </a:p>
        </p:txBody>
      </p:sp>
      <p:sp>
        <p:nvSpPr>
          <p:cNvPr id="3" name="Tijdelijke aanduiding voor inhoud 2">
            <a:extLst>
              <a:ext uri="{FF2B5EF4-FFF2-40B4-BE49-F238E27FC236}">
                <a16:creationId xmlns:a16="http://schemas.microsoft.com/office/drawing/2014/main" id="{758B160C-C3DB-4C24-84C3-0F17EB32C348}"/>
              </a:ext>
            </a:extLst>
          </p:cNvPr>
          <p:cNvSpPr>
            <a:spLocks noGrp="1"/>
          </p:cNvSpPr>
          <p:nvPr>
            <p:ph idx="1"/>
          </p:nvPr>
        </p:nvSpPr>
        <p:spPr>
          <a:xfrm>
            <a:off x="685801" y="1244009"/>
            <a:ext cx="10131425" cy="5004391"/>
          </a:xfrm>
        </p:spPr>
        <p:txBody>
          <a:bodyPr>
            <a:normAutofit lnSpcReduction="10000"/>
          </a:bodyPr>
          <a:lstStyle/>
          <a:p>
            <a:r>
              <a:rPr lang="en-US" b="1" dirty="0"/>
              <a:t>Since there is no such thing as a property right which has to be respected by the sovereign, subjects can legitimately be taxed.</a:t>
            </a:r>
          </a:p>
          <a:p>
            <a:r>
              <a:rPr lang="en-US" b="1" dirty="0"/>
              <a:t>For Hobbes taxes are the price of security, the enjoyment of life: “the Impositions, that are </a:t>
            </a:r>
            <a:r>
              <a:rPr lang="en-US" b="1" dirty="0" err="1"/>
              <a:t>layd</a:t>
            </a:r>
            <a:r>
              <a:rPr lang="en-US" b="1" dirty="0"/>
              <a:t> on the People by the </a:t>
            </a:r>
            <a:r>
              <a:rPr lang="en-US" b="1" dirty="0" err="1"/>
              <a:t>Soveraign</a:t>
            </a:r>
            <a:r>
              <a:rPr lang="en-US" b="1" dirty="0"/>
              <a:t> Power, are nothing else but the wages, due to them that hold the </a:t>
            </a:r>
            <a:r>
              <a:rPr lang="en-US" b="1" dirty="0" err="1"/>
              <a:t>publique</a:t>
            </a:r>
            <a:r>
              <a:rPr lang="en-US" b="1" dirty="0"/>
              <a:t> Sword, to defend private men in the exercise of several trades and callings” (</a:t>
            </a:r>
            <a:r>
              <a:rPr lang="en-US" b="1" i="1" dirty="0"/>
              <a:t>Leviathan</a:t>
            </a:r>
            <a:r>
              <a:rPr lang="en-US" b="1" dirty="0"/>
              <a:t> XXX, 238). </a:t>
            </a:r>
          </a:p>
          <a:p>
            <a:r>
              <a:rPr lang="en-US" b="1" dirty="0"/>
              <a:t>As all subjects benefit from the peace, they all should pay taxes. Circumstances determine the amount of taxation required, but it must be limited to the maintenance of civil peace and national security.</a:t>
            </a:r>
          </a:p>
          <a:p>
            <a:r>
              <a:rPr lang="en-US" b="1" dirty="0"/>
              <a:t>Nonetheless, Hobbes offers certain principles the sovereign should follow in determining the tax burden. Equality is a very important one. The burden of tax should be equally borne. </a:t>
            </a:r>
          </a:p>
          <a:p>
            <a:pPr marL="457200" lvl="1" indent="0">
              <a:buNone/>
            </a:pPr>
            <a:r>
              <a:rPr lang="en-US" sz="1800" b="1" dirty="0"/>
              <a:t>“For a burden which would be light if all shared it, becomes heavy, and indeed intolerable, for the rest, when many wriggle out. And it is not so much the burden itself that men object to, as the inequality.’ </a:t>
            </a:r>
            <a:r>
              <a:rPr lang="en-US" sz="1800" b="1" i="1" dirty="0"/>
              <a:t>On the Citizen</a:t>
            </a:r>
            <a:r>
              <a:rPr lang="en-US" sz="1800" b="1" dirty="0"/>
              <a:t>, XIII, 10, 147</a:t>
            </a:r>
          </a:p>
          <a:p>
            <a:r>
              <a:rPr lang="en-US" b="1" dirty="0"/>
              <a:t>Equal taxation is not only in the interest of the public peace, for it is also a matter of natural law.</a:t>
            </a:r>
          </a:p>
          <a:p>
            <a:pPr marL="269875" lvl="1" indent="-269875"/>
            <a:r>
              <a:rPr lang="en-US" sz="1800" b="1" dirty="0"/>
              <a:t>It is a law of nature that in assessing others’ rights every man should treat himself as equal to every other man. Hence, sovereigns are obliged by natural law to impose the burdens of the commonwealth upon the citizens equally.</a:t>
            </a:r>
          </a:p>
        </p:txBody>
      </p:sp>
      <p:sp>
        <p:nvSpPr>
          <p:cNvPr id="4" name="Tijdelijke aanduiding voor dianummer 3">
            <a:extLst>
              <a:ext uri="{FF2B5EF4-FFF2-40B4-BE49-F238E27FC236}">
                <a16:creationId xmlns:a16="http://schemas.microsoft.com/office/drawing/2014/main" id="{9CF9E6B4-7EC3-4110-94E6-18ADEAF0CBE8}"/>
              </a:ext>
            </a:extLst>
          </p:cNvPr>
          <p:cNvSpPr>
            <a:spLocks noGrp="1"/>
          </p:cNvSpPr>
          <p:nvPr>
            <p:ph type="sldNum" sz="quarter" idx="12"/>
          </p:nvPr>
        </p:nvSpPr>
        <p:spPr>
          <a:xfrm>
            <a:off x="11133057" y="5870575"/>
            <a:ext cx="735290" cy="753509"/>
          </a:xfrm>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811978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689D-1339-4A08-B554-1A3DEEB37FD5}"/>
              </a:ext>
            </a:extLst>
          </p:cNvPr>
          <p:cNvSpPr>
            <a:spLocks noGrp="1"/>
          </p:cNvSpPr>
          <p:nvPr>
            <p:ph type="title"/>
          </p:nvPr>
        </p:nvSpPr>
        <p:spPr>
          <a:xfrm>
            <a:off x="685801" y="0"/>
            <a:ext cx="5219699" cy="1376039"/>
          </a:xfrm>
        </p:spPr>
        <p:txBody>
          <a:bodyPr>
            <a:normAutofit/>
          </a:bodyPr>
          <a:lstStyle/>
          <a:p>
            <a:r>
              <a:rPr lang="en-GB" sz="3200" b="1" dirty="0"/>
              <a:t>John Locke</a:t>
            </a:r>
          </a:p>
        </p:txBody>
      </p:sp>
      <p:sp>
        <p:nvSpPr>
          <p:cNvPr id="9" name="Content Placeholder 8">
            <a:extLst>
              <a:ext uri="{FF2B5EF4-FFF2-40B4-BE49-F238E27FC236}">
                <a16:creationId xmlns:a16="http://schemas.microsoft.com/office/drawing/2014/main" id="{06D95B13-4005-4373-BE5D-DE3B2363A062}"/>
              </a:ext>
            </a:extLst>
          </p:cNvPr>
          <p:cNvSpPr>
            <a:spLocks noGrp="1"/>
          </p:cNvSpPr>
          <p:nvPr>
            <p:ph idx="1"/>
          </p:nvPr>
        </p:nvSpPr>
        <p:spPr>
          <a:xfrm>
            <a:off x="685801" y="2142067"/>
            <a:ext cx="5219699" cy="3649133"/>
          </a:xfrm>
        </p:spPr>
        <p:txBody>
          <a:bodyPr>
            <a:normAutofit/>
          </a:bodyPr>
          <a:lstStyle/>
          <a:p>
            <a:r>
              <a:rPr lang="en-US" b="1" dirty="0"/>
              <a:t>Locke had a varied career – philosopher, Oxford don, medical researcher, doctor, government official (and spy?), revolutionary on the triumphant side in the ‘Glorious Revolution’ of 1688 (exiled because of his involvement).</a:t>
            </a:r>
          </a:p>
          <a:p>
            <a:r>
              <a:rPr lang="en-US" b="1" dirty="0"/>
              <a:t>He was of a Puritan background, a member of the (later) Royal Society, and a friend of Shaftesbury.</a:t>
            </a:r>
          </a:p>
          <a:p>
            <a:r>
              <a:rPr lang="en-US" b="1" dirty="0"/>
              <a:t>His political life was subject to constant change (he lived through the English Civil War as well) – a constant sweeping away of the old to replace it with something new (a </a:t>
            </a:r>
            <a:r>
              <a:rPr lang="en-US" b="1" i="1" dirty="0"/>
              <a:t>tabula rasa</a:t>
            </a:r>
            <a:r>
              <a:rPr lang="en-US" b="1" dirty="0"/>
              <a:t>), which influenced all his thinking.</a:t>
            </a:r>
          </a:p>
        </p:txBody>
      </p:sp>
      <p:sp>
        <p:nvSpPr>
          <p:cNvPr id="4" name="Slide Number Placeholder 3">
            <a:extLst>
              <a:ext uri="{FF2B5EF4-FFF2-40B4-BE49-F238E27FC236}">
                <a16:creationId xmlns:a16="http://schemas.microsoft.com/office/drawing/2014/main" id="{8CB4F270-D793-4B91-B700-BAE8AF0EAE2F}"/>
              </a:ext>
            </a:extLst>
          </p:cNvPr>
          <p:cNvSpPr>
            <a:spLocks noGrp="1"/>
          </p:cNvSpPr>
          <p:nvPr>
            <p:ph type="sldNum" sz="quarter" idx="12"/>
          </p:nvPr>
        </p:nvSpPr>
        <p:spPr>
          <a:xfrm>
            <a:off x="10266060" y="6136849"/>
            <a:ext cx="1658847" cy="641023"/>
          </a:xfrm>
        </p:spPr>
        <p:txBody>
          <a:bodyPr>
            <a:normAutofit/>
          </a:bodyPr>
          <a:lstStyle/>
          <a:p>
            <a:pPr>
              <a:spcAft>
                <a:spcPts val="600"/>
              </a:spcAft>
            </a:pPr>
            <a:fld id="{D57F1E4F-1CFF-5643-939E-217C01CDF565}" type="slidenum">
              <a:rPr lang="en-US" smtClean="0"/>
              <a:pPr>
                <a:spcAft>
                  <a:spcPts val="600"/>
                </a:spcAft>
              </a:pPr>
              <a:t>8</a:t>
            </a:fld>
            <a:endParaRPr lang="en-US" dirty="0"/>
          </a:p>
        </p:txBody>
      </p:sp>
      <p:pic>
        <p:nvPicPr>
          <p:cNvPr id="5" name="Content Placeholder 4">
            <a:extLst>
              <a:ext uri="{FF2B5EF4-FFF2-40B4-BE49-F238E27FC236}">
                <a16:creationId xmlns:a16="http://schemas.microsoft.com/office/drawing/2014/main" id="{5C3C02BE-25A2-4F2D-B7E7-D0FBC16662E4}"/>
              </a:ext>
            </a:extLst>
          </p:cNvPr>
          <p:cNvPicPr>
            <a:picLocks noChangeAspect="1"/>
          </p:cNvPicPr>
          <p:nvPr/>
        </p:nvPicPr>
        <p:blipFill rotWithShape="1">
          <a:blip r:embed="rId2"/>
          <a:srcRect b="16623"/>
          <a:stretch/>
        </p:blipFill>
        <p:spPr>
          <a:xfrm>
            <a:off x="6198830" y="639097"/>
            <a:ext cx="5447070" cy="525042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23559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1" y="0"/>
            <a:ext cx="12182384" cy="1189608"/>
          </a:xfrm>
        </p:spPr>
        <p:txBody>
          <a:bodyPr>
            <a:normAutofit/>
          </a:bodyPr>
          <a:lstStyle/>
          <a:p>
            <a:r>
              <a:rPr lang="en-GB" sz="3200" b="1" dirty="0"/>
              <a:t>John Locke (cont.): </a:t>
            </a:r>
            <a:r>
              <a:rPr lang="en-GB" sz="3200" b="1" dirty="0">
                <a:solidFill>
                  <a:schemeClr val="bg2">
                    <a:lumMod val="60000"/>
                    <a:lumOff val="40000"/>
                  </a:schemeClr>
                </a:solidFill>
              </a:rPr>
              <a:t>taxation and property</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0" y="933061"/>
            <a:ext cx="12182385" cy="5924939"/>
          </a:xfrm>
        </p:spPr>
        <p:txBody>
          <a:bodyPr>
            <a:noAutofit/>
          </a:bodyPr>
          <a:lstStyle/>
          <a:p>
            <a:pPr marL="177800" indent="-177800" algn="l">
              <a:spcAft>
                <a:spcPts val="1000"/>
              </a:spcAft>
            </a:pPr>
            <a:r>
              <a:rPr lang="en-GB" sz="1600" b="1" dirty="0">
                <a:effectLst/>
                <a:ea typeface="Calibri" panose="020F0502020204030204" pitchFamily="34" charset="0"/>
              </a:rPr>
              <a:t>While Locke actually wrote very little on taxation, the meaning and nuances of what he did write are still debated – but clearly linked to property.</a:t>
            </a:r>
            <a:r>
              <a:rPr lang="en-GB" sz="1600" dirty="0">
                <a:solidFill>
                  <a:srgbClr val="000000"/>
                </a:solidFill>
                <a:effectLst/>
                <a:latin typeface="Times New Roman" panose="02020603050405020304" pitchFamily="18" charset="0"/>
                <a:ea typeface="Calibri" panose="020F0502020204030204" pitchFamily="34" charset="0"/>
              </a:rPr>
              <a:t> </a:t>
            </a:r>
            <a:r>
              <a:rPr lang="en-GB" sz="1600" b="1" dirty="0">
                <a:effectLst/>
                <a:ea typeface="Calibri" panose="020F0502020204030204" pitchFamily="34" charset="0"/>
              </a:rPr>
              <a:t>Opinions on Locke’s work are often themselves controversial, with many different interpretations of his theory of property. The essence of Locke’s taxation thought appears in the </a:t>
            </a:r>
            <a:r>
              <a:rPr lang="en-GB" sz="1600" b="1" i="1" dirty="0">
                <a:effectLst/>
                <a:ea typeface="Calibri" panose="020F0502020204030204" pitchFamily="34" charset="0"/>
              </a:rPr>
              <a:t>Second Treatise, </a:t>
            </a:r>
            <a:r>
              <a:rPr lang="en-GB" sz="1600" b="1" dirty="0">
                <a:effectLst/>
                <a:ea typeface="Calibri" panose="020F0502020204030204" pitchFamily="34" charset="0"/>
              </a:rPr>
              <a:t>Chapter 11.140 – a key passage:</a:t>
            </a:r>
          </a:p>
          <a:p>
            <a:pPr marL="355600" marR="420370" indent="0" algn="l">
              <a:spcAft>
                <a:spcPts val="1000"/>
              </a:spcAft>
              <a:buNone/>
            </a:pPr>
            <a:r>
              <a:rPr lang="en-GB" sz="1600" b="1" dirty="0">
                <a:effectLst/>
                <a:ea typeface="Calibri" panose="020F0502020204030204" pitchFamily="34" charset="0"/>
              </a:rPr>
              <a:t>’Tis true that Governments cannot be supported without great charge, and ’tis fit every one who enjoys his share of the Protection should pay out of his estate his proportion for the maintenance of it. But still it must be with his own Consent – </a:t>
            </a:r>
            <a:r>
              <a:rPr lang="en-GB" sz="1600" b="1" i="1" dirty="0">
                <a:effectLst/>
                <a:ea typeface="Calibri" panose="020F0502020204030204" pitchFamily="34" charset="0"/>
              </a:rPr>
              <a:t>i.e.</a:t>
            </a:r>
            <a:r>
              <a:rPr lang="en-GB" sz="1600" b="1" dirty="0">
                <a:effectLst/>
                <a:ea typeface="Calibri" panose="020F0502020204030204" pitchFamily="34" charset="0"/>
              </a:rPr>
              <a:t> the Consent of the Majority, giving it either by themselves or their Representatives chosen by them. For if any one shall claim a </a:t>
            </a:r>
            <a:r>
              <a:rPr lang="en-GB" sz="1600" b="1" i="1" dirty="0">
                <a:effectLst/>
                <a:ea typeface="Calibri" panose="020F0502020204030204" pitchFamily="34" charset="0"/>
              </a:rPr>
              <a:t>Power to lay </a:t>
            </a:r>
            <a:r>
              <a:rPr lang="en-GB" sz="1600" b="1" dirty="0">
                <a:effectLst/>
                <a:ea typeface="Calibri" panose="020F0502020204030204" pitchFamily="34" charset="0"/>
              </a:rPr>
              <a:t>and levy </a:t>
            </a:r>
            <a:r>
              <a:rPr lang="en-GB" sz="1600" b="1" i="1" dirty="0">
                <a:effectLst/>
                <a:ea typeface="Calibri" panose="020F0502020204030204" pitchFamily="34" charset="0"/>
              </a:rPr>
              <a:t>Taxes </a:t>
            </a:r>
            <a:r>
              <a:rPr lang="en-GB" sz="1600" b="1" dirty="0">
                <a:effectLst/>
                <a:ea typeface="Calibri" panose="020F0502020204030204" pitchFamily="34" charset="0"/>
              </a:rPr>
              <a:t>on the People by his own authority, and without such consent of the People, he thereby invades the </a:t>
            </a:r>
            <a:r>
              <a:rPr lang="en-GB" sz="1600" b="1" i="1" dirty="0">
                <a:effectLst/>
                <a:ea typeface="Calibri" panose="020F0502020204030204" pitchFamily="34" charset="0"/>
              </a:rPr>
              <a:t>Fundamental Law of Property</a:t>
            </a:r>
            <a:r>
              <a:rPr lang="en-GB" sz="1600" b="1" dirty="0">
                <a:effectLst/>
                <a:ea typeface="Calibri" panose="020F0502020204030204" pitchFamily="34" charset="0"/>
              </a:rPr>
              <a:t>, and subverts the end of government. For what property have I in that which another may by right take when he pleases himself?</a:t>
            </a:r>
          </a:p>
          <a:p>
            <a:pPr marL="177800" indent="-177800"/>
            <a:r>
              <a:rPr lang="en-GB" sz="1600" b="1" dirty="0">
                <a:effectLst/>
                <a:ea typeface="Calibri" panose="020F0502020204030204" pitchFamily="34" charset="0"/>
              </a:rPr>
              <a:t> </a:t>
            </a:r>
            <a:r>
              <a:rPr lang="en-GB" sz="1600" b="1" dirty="0"/>
              <a:t>Some important questions arise. </a:t>
            </a:r>
          </a:p>
          <a:p>
            <a:pPr lvl="1">
              <a:buFont typeface="Wingdings" panose="05000000000000000000" pitchFamily="2" charset="2"/>
              <a:buChar char="Ø"/>
            </a:pPr>
            <a:r>
              <a:rPr lang="en-GB" b="1" dirty="0"/>
              <a:t>The meaning of ‘estate’ and ‘property’ –  land, chattels, rights/obligations: if land, will tax fall on landowners?</a:t>
            </a:r>
          </a:p>
          <a:p>
            <a:pPr lvl="1">
              <a:buFont typeface="Wingdings" panose="05000000000000000000" pitchFamily="2" charset="2"/>
              <a:buChar char="Ø"/>
            </a:pPr>
            <a:r>
              <a:rPr lang="en-GB" b="1" dirty="0"/>
              <a:t>The meaning of ‘proportion’ – progressive or proportionate taxes?</a:t>
            </a:r>
          </a:p>
          <a:p>
            <a:pPr lvl="1">
              <a:buFont typeface="Wingdings" panose="05000000000000000000" pitchFamily="2" charset="2"/>
              <a:buChar char="Ø"/>
            </a:pPr>
            <a:r>
              <a:rPr lang="en-GB" b="1" dirty="0"/>
              <a:t>The meaning of ‘maintenance’ – tax paid in reference to income/assets or consumption?  Is there a benefit principle here?</a:t>
            </a:r>
          </a:p>
          <a:p>
            <a:pPr marL="177800" indent="-177800"/>
            <a:r>
              <a:rPr lang="en-GB" sz="1600" b="1" dirty="0"/>
              <a:t>At 11.140, he is specific that “the preservation of property” is “the end of government, and that for which men enter into society”, and “the supreme power cannot take away from any man any part of his property without his own consent”: it cannot take away its subjects’ estates arbitrarily or to suit its own pleasure.  This is the basis of Locke’s social contract.</a:t>
            </a:r>
          </a:p>
          <a:p>
            <a:pPr marL="177800" indent="-177800"/>
            <a:r>
              <a:rPr lang="en-GB" sz="1600" b="1" dirty="0"/>
              <a:t>For Locke, man had a natural right to own property: he could take freely from what God had given to man in common, and if he added his labour to it (e.g., ploughed a field), then that more definitely confirmed his ownership. This is still regarded as one of the most controversial of all theories of property.</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647325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2960" y="0"/>
            <a:ext cx="12189040" cy="1137822"/>
          </a:xfrm>
        </p:spPr>
        <p:txBody>
          <a:bodyPr>
            <a:noAutofit/>
          </a:bodyPr>
          <a:lstStyle/>
          <a:p>
            <a:r>
              <a:rPr lang="en-GB" sz="3200" b="1" dirty="0"/>
              <a:t>John Locke (cont.): </a:t>
            </a:r>
            <a:r>
              <a:rPr lang="en-GB" sz="3200" b="1" dirty="0">
                <a:solidFill>
                  <a:schemeClr val="bg2">
                    <a:lumMod val="60000"/>
                    <a:lumOff val="40000"/>
                  </a:schemeClr>
                </a:solidFill>
              </a:rPr>
              <a:t>Locke’s version of the social contract</a:t>
            </a: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 y="923278"/>
            <a:ext cx="12038120" cy="5761605"/>
          </a:xfrm>
        </p:spPr>
        <p:txBody>
          <a:bodyPr>
            <a:noAutofit/>
          </a:bodyPr>
          <a:lstStyle/>
          <a:p>
            <a:pPr marL="177800" indent="-177800" algn="l">
              <a:spcAft>
                <a:spcPts val="1000"/>
              </a:spcAft>
            </a:pPr>
            <a:r>
              <a:rPr lang="en-GB" sz="1800" b="1" dirty="0">
                <a:effectLst/>
                <a:ea typeface="Calibri" panose="020F0502020204030204" pitchFamily="34" charset="0"/>
              </a:rPr>
              <a:t>According to Locke (</a:t>
            </a:r>
            <a:r>
              <a:rPr lang="en-GB" sz="1800" b="1" i="1" dirty="0">
                <a:effectLst/>
                <a:ea typeface="Calibri" panose="020F0502020204030204" pitchFamily="34" charset="0"/>
              </a:rPr>
              <a:t>Second Treatise</a:t>
            </a:r>
            <a:r>
              <a:rPr lang="en-GB" sz="1800" b="1" dirty="0">
                <a:effectLst/>
                <a:ea typeface="Calibri" panose="020F0502020204030204" pitchFamily="34" charset="0"/>
              </a:rPr>
              <a:t> Chapter 5.48), no man should be subject to another’s political power unless he consents, with consent meaning that men agree with one another “to join and unite into a community for their comfortable, safe and peaceable living … in a secure enjoyment of their properties”. This is the body politic, and the individual hands over power to majority rule as the only lawful means of government – and it is tacit. </a:t>
            </a:r>
          </a:p>
          <a:p>
            <a:pPr marL="177800" indent="-177800" algn="l">
              <a:spcAft>
                <a:spcPts val="1000"/>
              </a:spcAft>
            </a:pPr>
            <a:r>
              <a:rPr lang="en-GB" sz="1800" b="1" dirty="0">
                <a:effectLst/>
                <a:ea typeface="Calibri" panose="020F0502020204030204" pitchFamily="34" charset="0"/>
              </a:rPr>
              <a:t>The idea that an individual voluntarily alienates his property rights in respect of tax is at odds with the idea of Locke’s right to private property. The notion that a government’s primary function is the protection of property is inherently contradicted by its simultaneous right to take it away. Thomas Hobbes, Locke’s forerunner, also felt that levying taxes was justifiable as the price of protection. </a:t>
            </a:r>
            <a:endParaRPr lang="en-GB" sz="1800" b="0" dirty="0">
              <a:solidFill>
                <a:srgbClr val="000000"/>
              </a:solidFill>
              <a:effectLst/>
              <a:latin typeface="Times New Roman" panose="02020603050405020304" pitchFamily="18" charset="0"/>
              <a:ea typeface="Calibri" panose="020F0502020204030204" pitchFamily="34" charset="0"/>
            </a:endParaRPr>
          </a:p>
          <a:p>
            <a:pPr marL="177800" indent="-177800" algn="l">
              <a:spcAft>
                <a:spcPts val="1000"/>
              </a:spcAft>
            </a:pPr>
            <a:r>
              <a:rPr lang="en-GB" b="1" dirty="0">
                <a:ea typeface="Calibri" panose="020F0502020204030204" pitchFamily="34" charset="0"/>
              </a:rPr>
              <a:t>T</a:t>
            </a:r>
            <a:r>
              <a:rPr lang="en-GB" sz="1800" b="1" dirty="0">
                <a:effectLst/>
                <a:ea typeface="Calibri" panose="020F0502020204030204" pitchFamily="34" charset="0"/>
              </a:rPr>
              <a:t>he implicit tension in these concepts remains. The distinguished American legal scholar, Richard Epstein, when considering the US tax system from a Lockean viewpoint, comments on this fundamental contradiction. Taxation coerces the surrender of property without consent – at an institutional level, aggressively attacking the citizens it is supposed to protect. The dilemma is “how to preserve the power of taxation while curbing its abuse” (Epstein 1986, 50). </a:t>
            </a:r>
          </a:p>
          <a:p>
            <a:pPr marL="177800" indent="-177800" algn="l">
              <a:spcAft>
                <a:spcPts val="1000"/>
              </a:spcAft>
            </a:pPr>
            <a:r>
              <a:rPr lang="en-GB" sz="1800" b="1" dirty="0">
                <a:effectLst/>
                <a:ea typeface="Calibri" panose="020F0502020204030204" pitchFamily="34" charset="0"/>
              </a:rPr>
              <a:t>Locke, when read in context, was aware of this dilemma, hence his stress on the need to adhere to a majority decision, although this could mean that a sizeable minority might disagree. He explicitly says (</a:t>
            </a:r>
            <a:r>
              <a:rPr lang="en-GB" sz="1800" b="1" i="1" dirty="0">
                <a:effectLst/>
                <a:ea typeface="Calibri" panose="020F0502020204030204" pitchFamily="34" charset="0"/>
              </a:rPr>
              <a:t>Part II</a:t>
            </a:r>
            <a:r>
              <a:rPr lang="en-GB" sz="1800" b="1" dirty="0">
                <a:effectLst/>
                <a:ea typeface="Calibri" panose="020F0502020204030204" pitchFamily="34" charset="0"/>
              </a:rPr>
              <a:t> Chapter 11.138), that a legislative power cannot act wilfully or arbitrarily, so the power to tax must be regarded as limited. In such cases (</a:t>
            </a:r>
            <a:r>
              <a:rPr lang="en-GB" sz="1800" b="1" i="1" dirty="0">
                <a:effectLst/>
                <a:ea typeface="Calibri" panose="020F0502020204030204" pitchFamily="34" charset="0"/>
              </a:rPr>
              <a:t>Part II</a:t>
            </a:r>
            <a:r>
              <a:rPr lang="en-GB" sz="1800" b="1" dirty="0">
                <a:effectLst/>
                <a:ea typeface="Calibri" panose="020F0502020204030204" pitchFamily="34" charset="0"/>
              </a:rPr>
              <a:t> Chapter 19.222), revolt by the people is justified.</a:t>
            </a:r>
            <a:endParaRPr lang="en-GB" sz="1600" b="1" dirty="0"/>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758705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2960" y="0"/>
            <a:ext cx="12189040" cy="1137822"/>
          </a:xfrm>
        </p:spPr>
        <p:txBody>
          <a:bodyPr>
            <a:noAutofit/>
          </a:bodyPr>
          <a:lstStyle/>
          <a:p>
            <a:r>
              <a:rPr lang="en-GB" sz="3200" b="1"/>
              <a:t>John Locke (cont.): </a:t>
            </a:r>
            <a:r>
              <a:rPr lang="en-GB" sz="3200" b="1">
                <a:solidFill>
                  <a:schemeClr val="bg2">
                    <a:lumMod val="60000"/>
                    <a:lumOff val="40000"/>
                  </a:schemeClr>
                </a:solidFill>
              </a:rPr>
              <a:t>tax and justice</a:t>
            </a:r>
            <a:endParaRPr lang="en-GB" sz="32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337351" y="1677881"/>
            <a:ext cx="11496583" cy="4314546"/>
          </a:xfrm>
        </p:spPr>
        <p:txBody>
          <a:bodyPr>
            <a:noAutofit/>
          </a:bodyPr>
          <a:lstStyle/>
          <a:p>
            <a:pPr marL="177800" indent="-177800" algn="l">
              <a:spcAft>
                <a:spcPts val="1000"/>
              </a:spcAft>
            </a:pPr>
            <a:r>
              <a:rPr lang="en-GB" sz="1800" b="1" dirty="0">
                <a:effectLst/>
                <a:ea typeface="Calibri" panose="020F0502020204030204" pitchFamily="34" charset="0"/>
              </a:rPr>
              <a:t>Returning to the idea of an individual handing over power to a body politic, it is reasonable that he should be willing to contribute to maintaining that body, as he will also be contributing to the protection of himself and his property (a state can protect them if required, against anyone attacking them, at law or in war). </a:t>
            </a:r>
          </a:p>
          <a:p>
            <a:pPr marL="177800" indent="-177800" algn="l">
              <a:spcAft>
                <a:spcPts val="1000"/>
              </a:spcAft>
            </a:pPr>
            <a:r>
              <a:rPr lang="en-GB" sz="1800" b="1" dirty="0">
                <a:effectLst/>
                <a:ea typeface="Calibri" panose="020F0502020204030204" pitchFamily="34" charset="0"/>
              </a:rPr>
              <a:t>However, this raises questions about the inherent justice of a tax system based on this concept of benefit. Locke’s system does not appear distributive at state level. </a:t>
            </a:r>
          </a:p>
          <a:p>
            <a:pPr marL="177800" indent="-177800" algn="l">
              <a:spcAft>
                <a:spcPts val="1000"/>
              </a:spcAft>
            </a:pPr>
            <a:r>
              <a:rPr lang="en-GB" sz="1800" b="1" dirty="0">
                <a:effectLst/>
                <a:ea typeface="Calibri" panose="020F0502020204030204" pitchFamily="34" charset="0"/>
              </a:rPr>
              <a:t>Charity, and supporting the needy were personal, not a state’s, obligations. Locke chiefly focuses on the incidence of taxation on landowners (known in advance), making this clear in </a:t>
            </a:r>
            <a:r>
              <a:rPr lang="en-GB" sz="1800" b="1" i="1" dirty="0">
                <a:effectLst/>
                <a:ea typeface="Calibri" panose="020F0502020204030204" pitchFamily="34" charset="0"/>
              </a:rPr>
              <a:t>Some Consideration of the Consequences of the Lowering of Interest, and Raising the Value of Money</a:t>
            </a:r>
            <a:r>
              <a:rPr lang="en-GB" sz="1800" b="1" dirty="0">
                <a:effectLst/>
                <a:ea typeface="Calibri" panose="020F0502020204030204" pitchFamily="34" charset="0"/>
              </a:rPr>
              <a:t> (1691).</a:t>
            </a:r>
          </a:p>
          <a:p>
            <a:pPr marL="177800" indent="-177800" algn="l">
              <a:spcAft>
                <a:spcPts val="1000"/>
              </a:spcAft>
            </a:pPr>
            <a:r>
              <a:rPr lang="en-GB" b="1" dirty="0">
                <a:ea typeface="Calibri" panose="020F0502020204030204" pitchFamily="34" charset="0"/>
              </a:rPr>
              <a:t>He would have known, however, as a Registrar of Excise at one point, that excise/customs raised more than land tax, but given they were passed on to consumers who would not know how much within a price was tax, this system might be perceived as unfair.</a:t>
            </a:r>
            <a:endParaRPr lang="en-GB" sz="1800" b="1" dirty="0">
              <a:effectLst/>
              <a:ea typeface="Calibri" panose="020F0502020204030204" pitchFamily="34" charset="0"/>
            </a:endParaRPr>
          </a:p>
          <a:p>
            <a:pPr marL="177800" indent="266700" algn="l">
              <a:spcAft>
                <a:spcPts val="1000"/>
              </a:spcAft>
            </a:pPr>
            <a:endParaRPr lang="en-GB" sz="1800" b="1"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39583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689D-1339-4A08-B554-1A3DEEB37FD5}"/>
              </a:ext>
            </a:extLst>
          </p:cNvPr>
          <p:cNvSpPr>
            <a:spLocks noGrp="1"/>
          </p:cNvSpPr>
          <p:nvPr>
            <p:ph type="title"/>
          </p:nvPr>
        </p:nvSpPr>
        <p:spPr>
          <a:xfrm>
            <a:off x="685801" y="609600"/>
            <a:ext cx="5219699" cy="544497"/>
          </a:xfrm>
        </p:spPr>
        <p:txBody>
          <a:bodyPr>
            <a:normAutofit fontScale="90000"/>
          </a:bodyPr>
          <a:lstStyle/>
          <a:p>
            <a:r>
              <a:rPr lang="en-GB" b="1" dirty="0"/>
              <a:t>Montesquieu</a:t>
            </a:r>
          </a:p>
        </p:txBody>
      </p:sp>
      <p:sp>
        <p:nvSpPr>
          <p:cNvPr id="9" name="Content Placeholder 8">
            <a:extLst>
              <a:ext uri="{FF2B5EF4-FFF2-40B4-BE49-F238E27FC236}">
                <a16:creationId xmlns:a16="http://schemas.microsoft.com/office/drawing/2014/main" id="{06D95B13-4005-4373-BE5D-DE3B2363A062}"/>
              </a:ext>
            </a:extLst>
          </p:cNvPr>
          <p:cNvSpPr>
            <a:spLocks noGrp="1"/>
          </p:cNvSpPr>
          <p:nvPr>
            <p:ph idx="1"/>
          </p:nvPr>
        </p:nvSpPr>
        <p:spPr>
          <a:xfrm>
            <a:off x="685801" y="1436080"/>
            <a:ext cx="5219699" cy="5102943"/>
          </a:xfrm>
        </p:spPr>
        <p:txBody>
          <a:bodyPr>
            <a:normAutofit lnSpcReduction="10000"/>
          </a:bodyPr>
          <a:lstStyle/>
          <a:p>
            <a:pPr>
              <a:lnSpc>
                <a:spcPct val="90000"/>
              </a:lnSpc>
            </a:pPr>
            <a:r>
              <a:rPr lang="en-US" sz="1800" b="1" dirty="0"/>
              <a:t>Born in La </a:t>
            </a:r>
            <a:r>
              <a:rPr lang="en-US" sz="1800" b="1" dirty="0" err="1"/>
              <a:t>Brède</a:t>
            </a:r>
            <a:r>
              <a:rPr lang="en-US" b="1" dirty="0"/>
              <a:t>.</a:t>
            </a:r>
            <a:r>
              <a:rPr lang="en-US" sz="1800" b="1" dirty="0"/>
              <a:t> Studied law at the University of Bordeaux. In 1716 he inherited the office of </a:t>
            </a:r>
            <a:r>
              <a:rPr lang="en-US" sz="1800" b="1" dirty="0" err="1"/>
              <a:t>président</a:t>
            </a:r>
            <a:r>
              <a:rPr lang="en-US" sz="1800" b="1" dirty="0"/>
              <a:t> in the Bordeaux </a:t>
            </a:r>
            <a:r>
              <a:rPr lang="en-US" sz="1800" b="1" dirty="0" err="1"/>
              <a:t>Parlement</a:t>
            </a:r>
            <a:r>
              <a:rPr lang="en-US" sz="1800" b="1" dirty="0"/>
              <a:t>; a judicial and administrative body.</a:t>
            </a:r>
          </a:p>
          <a:p>
            <a:pPr>
              <a:lnSpc>
                <a:spcPct val="90000"/>
              </a:lnSpc>
            </a:pPr>
            <a:r>
              <a:rPr lang="en-US" sz="1800" b="1" dirty="0"/>
              <a:t>Member of the Academy of Bordeaux &amp; wrote papers on physics, physiology, geology and other natural sciences. </a:t>
            </a:r>
          </a:p>
          <a:p>
            <a:pPr>
              <a:lnSpc>
                <a:spcPct val="90000"/>
              </a:lnSpc>
            </a:pPr>
            <a:r>
              <a:rPr lang="en-US" sz="1800" b="1" dirty="0"/>
              <a:t>1721: the </a:t>
            </a:r>
            <a:r>
              <a:rPr lang="en-US" sz="1800" b="1" i="1" dirty="0"/>
              <a:t>Persian Letters</a:t>
            </a:r>
            <a:r>
              <a:rPr lang="en-US" sz="1800" b="1" dirty="0"/>
              <a:t>, an epistolary novel.</a:t>
            </a:r>
          </a:p>
          <a:p>
            <a:pPr>
              <a:lnSpc>
                <a:spcPct val="90000"/>
              </a:lnSpc>
            </a:pPr>
            <a:r>
              <a:rPr lang="en-US" sz="1800" b="1" dirty="0"/>
              <a:t>Voyage abroad, visit to England (1729); he attended meetings of the House of Commons and corresponded with Hume.</a:t>
            </a:r>
          </a:p>
          <a:p>
            <a:pPr>
              <a:lnSpc>
                <a:spcPct val="90000"/>
              </a:lnSpc>
            </a:pPr>
            <a:r>
              <a:rPr lang="en-US" sz="1800" b="1" dirty="0"/>
              <a:t> 1731: (back in La </a:t>
            </a:r>
            <a:r>
              <a:rPr lang="en-US" sz="1800" b="1" dirty="0" err="1"/>
              <a:t>Brède</a:t>
            </a:r>
            <a:r>
              <a:rPr lang="en-US" sz="1800" b="1" dirty="0"/>
              <a:t>) M started working on </a:t>
            </a:r>
            <a:r>
              <a:rPr lang="en-US" sz="1800" b="1" i="1" dirty="0"/>
              <a:t>The Spirit of the Laws</a:t>
            </a:r>
            <a:r>
              <a:rPr lang="en-US" sz="1800" b="1" dirty="0"/>
              <a:t>. </a:t>
            </a:r>
          </a:p>
          <a:p>
            <a:pPr>
              <a:lnSpc>
                <a:spcPct val="90000"/>
              </a:lnSpc>
            </a:pPr>
            <a:r>
              <a:rPr lang="en-US" sz="1800" b="1" kern="1200" dirty="0">
                <a:solidFill>
                  <a:srgbClr val="FFFFFF"/>
                </a:solidFill>
                <a:effectLst/>
                <a:latin typeface="Calibri" panose="020F0502020204030204" pitchFamily="34" charset="0"/>
                <a:ea typeface="+mn-ea"/>
                <a:cs typeface="+mn-cs"/>
              </a:rPr>
              <a:t>1748: </a:t>
            </a:r>
            <a:r>
              <a:rPr lang="en-US" sz="1800" b="1" i="1" kern="1200" dirty="0">
                <a:solidFill>
                  <a:srgbClr val="FFFFFF"/>
                </a:solidFill>
                <a:effectLst/>
                <a:latin typeface="Calibri" panose="020F0502020204030204" pitchFamily="34" charset="0"/>
                <a:ea typeface="+mn-ea"/>
                <a:cs typeface="+mn-cs"/>
              </a:rPr>
              <a:t>The Spirit of the Laws</a:t>
            </a:r>
            <a:r>
              <a:rPr lang="en-US" sz="1800" b="1" dirty="0">
                <a:solidFill>
                  <a:srgbClr val="FFFFFF"/>
                </a:solidFill>
                <a:latin typeface="Calibri" panose="020F0502020204030204" pitchFamily="34" charset="0"/>
              </a:rPr>
              <a:t> published</a:t>
            </a:r>
            <a:r>
              <a:rPr lang="en-US" sz="1800" b="1" i="1" dirty="0">
                <a:solidFill>
                  <a:srgbClr val="FFFFFF"/>
                </a:solidFill>
                <a:latin typeface="Calibri" panose="020F0502020204030204" pitchFamily="34" charset="0"/>
              </a:rPr>
              <a:t>.</a:t>
            </a:r>
            <a:r>
              <a:rPr lang="en-US" sz="1800" b="1" dirty="0"/>
              <a:t> </a:t>
            </a:r>
          </a:p>
          <a:p>
            <a:pPr>
              <a:lnSpc>
                <a:spcPct val="90000"/>
              </a:lnSpc>
            </a:pPr>
            <a:r>
              <a:rPr lang="en-US" sz="1800" b="1" dirty="0"/>
              <a:t>French monarchy (‘Old Regime’): a massive, centrist bureaucratic state &amp; major world power; perpetual need for money to pay for the wars resulted in permanent increase in taxes. </a:t>
            </a:r>
          </a:p>
          <a:p>
            <a:pPr algn="l">
              <a:spcAft>
                <a:spcPts val="1000"/>
              </a:spcAft>
            </a:pPr>
            <a:endParaRPr lang="en-GB" sz="1800" b="1"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8CB4F270-D793-4B91-B700-BAE8AF0EAE2F}"/>
              </a:ext>
            </a:extLst>
          </p:cNvPr>
          <p:cNvSpPr>
            <a:spLocks noGrp="1"/>
          </p:cNvSpPr>
          <p:nvPr>
            <p:ph type="sldNum" sz="quarter" idx="12"/>
          </p:nvPr>
        </p:nvSpPr>
        <p:spPr>
          <a:xfrm>
            <a:off x="10266060" y="6061587"/>
            <a:ext cx="1677701" cy="796413"/>
          </a:xfrm>
        </p:spPr>
        <p:txBody>
          <a:bodyPr>
            <a:normAutofit/>
          </a:bodyPr>
          <a:lstStyle/>
          <a:p>
            <a:pPr>
              <a:spcAft>
                <a:spcPts val="600"/>
              </a:spcAft>
            </a:pPr>
            <a:fld id="{D57F1E4F-1CFF-5643-939E-217C01CDF565}" type="slidenum">
              <a:rPr lang="en-US" smtClean="0"/>
              <a:pPr>
                <a:spcAft>
                  <a:spcPts val="600"/>
                </a:spcAft>
              </a:pPr>
              <a:t>12</a:t>
            </a:fld>
            <a:endParaRPr lang="en-US" dirty="0"/>
          </a:p>
        </p:txBody>
      </p:sp>
      <p:pic>
        <p:nvPicPr>
          <p:cNvPr id="7" name="Afbeelding 6" descr="Afbeelding met persoon, person&#10;&#10;Automatisch gegenereerde beschrijving">
            <a:extLst>
              <a:ext uri="{FF2B5EF4-FFF2-40B4-BE49-F238E27FC236}">
                <a16:creationId xmlns:a16="http://schemas.microsoft.com/office/drawing/2014/main" id="{F47EAEAF-033C-4968-B3EA-5E884021300A}"/>
              </a:ext>
            </a:extLst>
          </p:cNvPr>
          <p:cNvPicPr>
            <a:picLocks noChangeAspect="1"/>
          </p:cNvPicPr>
          <p:nvPr/>
        </p:nvPicPr>
        <p:blipFill>
          <a:blip r:embed="rId2"/>
          <a:stretch>
            <a:fillRect/>
          </a:stretch>
        </p:blipFill>
        <p:spPr>
          <a:xfrm>
            <a:off x="6602819" y="796413"/>
            <a:ext cx="4763272"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87790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627321" y="425302"/>
            <a:ext cx="8739963" cy="744279"/>
          </a:xfrm>
        </p:spPr>
        <p:txBody>
          <a:bodyPr anchor="b">
            <a:normAutofit/>
          </a:bodyPr>
          <a:lstStyle/>
          <a:p>
            <a:pPr>
              <a:lnSpc>
                <a:spcPct val="90000"/>
              </a:lnSpc>
            </a:pPr>
            <a:r>
              <a:rPr lang="en-GB" sz="3200" b="1" dirty="0"/>
              <a:t>Montesquieu: </a:t>
            </a:r>
            <a:r>
              <a:rPr lang="en-GB" sz="3200" b="1" dirty="0">
                <a:solidFill>
                  <a:schemeClr val="bg2">
                    <a:lumMod val="60000"/>
                    <a:lumOff val="40000"/>
                  </a:schemeClr>
                </a:solidFill>
              </a:rPr>
              <a:t>moderate government &amp; Law</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627321" y="1605516"/>
            <a:ext cx="11025963" cy="4731489"/>
          </a:xfrm>
        </p:spPr>
        <p:txBody>
          <a:bodyPr anchor="t">
            <a:normAutofit/>
          </a:bodyPr>
          <a:lstStyle/>
          <a:p>
            <a:pPr marL="177800" indent="-177800">
              <a:lnSpc>
                <a:spcPct val="90000"/>
              </a:lnSpc>
              <a:spcAft>
                <a:spcPts val="1000"/>
              </a:spcAft>
            </a:pPr>
            <a:r>
              <a:rPr lang="en-US" b="1" dirty="0">
                <a:effectLst/>
                <a:ea typeface="Calibri" panose="020F0502020204030204" pitchFamily="34" charset="0"/>
              </a:rPr>
              <a:t>Men living in society seems to be the natural state of affairs</a:t>
            </a:r>
          </a:p>
          <a:p>
            <a:pPr marL="177800" indent="-177800">
              <a:lnSpc>
                <a:spcPct val="90000"/>
              </a:lnSpc>
              <a:spcAft>
                <a:spcPts val="1000"/>
              </a:spcAft>
            </a:pPr>
            <a:r>
              <a:rPr lang="en-US" b="1" dirty="0">
                <a:effectLst/>
                <a:ea typeface="Calibri" panose="020F0502020204030204" pitchFamily="34" charset="0"/>
              </a:rPr>
              <a:t>Unlike Hobbes, no need for state of nature/social contract to justify absolute sovereignty which equals despotic power. Without any natural principles of equity or justice political society cannot be sustainable.  </a:t>
            </a:r>
          </a:p>
          <a:p>
            <a:pPr marL="177800" indent="-177800">
              <a:lnSpc>
                <a:spcPct val="90000"/>
              </a:lnSpc>
              <a:spcAft>
                <a:spcPts val="1000"/>
              </a:spcAft>
            </a:pPr>
            <a:r>
              <a:rPr lang="en-US" b="1" dirty="0">
                <a:effectLst/>
                <a:ea typeface="Calibri" panose="020F0502020204030204" pitchFamily="34" charset="0"/>
              </a:rPr>
              <a:t>M shifts focus to conditions of good governance &amp; institutions necessary to guarantee political liberty. </a:t>
            </a:r>
          </a:p>
          <a:p>
            <a:pPr marL="177800" indent="-177800">
              <a:lnSpc>
                <a:spcPct val="90000"/>
              </a:lnSpc>
              <a:spcAft>
                <a:spcPts val="1000"/>
              </a:spcAft>
            </a:pPr>
            <a:r>
              <a:rPr lang="en-US" b="1" dirty="0">
                <a:effectLst/>
                <a:ea typeface="Calibri" panose="020F0502020204030204" pitchFamily="34" charset="0"/>
              </a:rPr>
              <a:t>Despotism is M’s chief concern =&gt;  search for moderate government.</a:t>
            </a:r>
          </a:p>
          <a:p>
            <a:pPr marL="177800" indent="-177800">
              <a:lnSpc>
                <a:spcPct val="90000"/>
              </a:lnSpc>
              <a:spcAft>
                <a:spcPts val="1000"/>
              </a:spcAft>
            </a:pPr>
            <a:r>
              <a:rPr lang="en-US" b="1" dirty="0">
                <a:effectLst/>
                <a:ea typeface="Calibri" panose="020F0502020204030204" pitchFamily="34" charset="0"/>
              </a:rPr>
              <a:t>Good legislation cannot be reduced to a command of a sovereign will (legal positivism).</a:t>
            </a:r>
          </a:p>
          <a:p>
            <a:pPr marL="177800" indent="-177800">
              <a:lnSpc>
                <a:spcPct val="90000"/>
              </a:lnSpc>
              <a:spcAft>
                <a:spcPts val="1000"/>
              </a:spcAft>
            </a:pPr>
            <a:r>
              <a:rPr lang="en-US" b="1" dirty="0">
                <a:effectLst/>
                <a:ea typeface="Calibri" panose="020F0502020204030204" pitchFamily="34" charset="0"/>
              </a:rPr>
              <a:t>“Laws, in their most general significance, are the necessary relations deriving from the nature of things, and in this sense all beings, have their laws.” </a:t>
            </a:r>
            <a:r>
              <a:rPr lang="en-US" b="1" i="1" dirty="0">
                <a:effectLst/>
                <a:ea typeface="Calibri" panose="020F0502020204030204" pitchFamily="34" charset="0"/>
              </a:rPr>
              <a:t>Spirit</a:t>
            </a:r>
            <a:r>
              <a:rPr lang="en-US" b="1" dirty="0">
                <a:effectLst/>
                <a:ea typeface="Calibri" panose="020F0502020204030204" pitchFamily="34" charset="0"/>
              </a:rPr>
              <a:t> I, 1, 3</a:t>
            </a:r>
          </a:p>
          <a:p>
            <a:pPr marL="177800" indent="-177800">
              <a:lnSpc>
                <a:spcPct val="90000"/>
              </a:lnSpc>
              <a:spcAft>
                <a:spcPts val="1000"/>
              </a:spcAft>
            </a:pPr>
            <a:r>
              <a:rPr lang="en-US" b="1" dirty="0">
                <a:effectLst/>
                <a:ea typeface="Calibri" panose="020F0502020204030204" pitchFamily="34" charset="0"/>
              </a:rPr>
              <a:t> Relational conception of law =&gt; legal relativism, legislation must relate “the spirit of the laws”.</a:t>
            </a:r>
          </a:p>
          <a:p>
            <a:pPr marL="177800" indent="-177800">
              <a:lnSpc>
                <a:spcPct val="90000"/>
              </a:lnSpc>
              <a:spcAft>
                <a:spcPts val="1000"/>
              </a:spcAft>
            </a:pPr>
            <a:r>
              <a:rPr lang="en-US" b="1" dirty="0">
                <a:effectLst/>
                <a:ea typeface="Calibri" panose="020F0502020204030204" pitchFamily="34" charset="0"/>
              </a:rPr>
              <a:t>“The political and civil laws of each nation should be only the particular cases to which human reason is applied” and laws should fit “the people for whom they are made” (Spirit I, 3, 8 ).</a:t>
            </a:r>
          </a:p>
          <a:p>
            <a:pPr marL="179388" lvl="1" indent="-179388">
              <a:lnSpc>
                <a:spcPct val="90000"/>
              </a:lnSpc>
            </a:pPr>
            <a:r>
              <a:rPr lang="en-US" sz="1800" b="1" dirty="0">
                <a:ea typeface="Calibri" panose="020F0502020204030204" pitchFamily="34" charset="0"/>
              </a:rPr>
              <a:t>Laws should be related to  the climate, the way of life of the peoples, the degree of liberty that the constitution can sustain, to the religion of the inhabitants, their inclinations, their wealth, their number, their commerce, their mores and their manners …</a:t>
            </a:r>
            <a:endParaRPr lang="en-US" sz="1800" b="1"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0812543" y="6367478"/>
            <a:ext cx="1131217" cy="234099"/>
          </a:xfrm>
        </p:spPr>
        <p:txBody>
          <a:bodyPr>
            <a:normAutofit lnSpcReduction="10000"/>
          </a:bodyPr>
          <a:lstStyle/>
          <a:p>
            <a:pPr>
              <a:spcAft>
                <a:spcPts val="600"/>
              </a:spcAft>
            </a:pPr>
            <a:fld id="{D57F1E4F-1CFF-5643-939E-217C01CDF565}" type="slidenum">
              <a:rPr lang="en-US" smtClean="0"/>
              <a:pPr>
                <a:spcAft>
                  <a:spcPts val="600"/>
                </a:spcAft>
              </a:pPr>
              <a:t>13</a:t>
            </a:fld>
            <a:endParaRPr lang="en-US" dirty="0"/>
          </a:p>
        </p:txBody>
      </p:sp>
    </p:spTree>
    <p:extLst>
      <p:ext uri="{BB962C8B-B14F-4D97-AF65-F5344CB8AC3E}">
        <p14:creationId xmlns:p14="http://schemas.microsoft.com/office/powerpoint/2010/main" val="3043061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627321" y="425302"/>
            <a:ext cx="8146019" cy="893135"/>
          </a:xfrm>
        </p:spPr>
        <p:txBody>
          <a:bodyPr anchor="b">
            <a:normAutofit/>
          </a:bodyPr>
          <a:lstStyle/>
          <a:p>
            <a:pPr>
              <a:lnSpc>
                <a:spcPct val="90000"/>
              </a:lnSpc>
            </a:pPr>
            <a:r>
              <a:rPr lang="en-GB" sz="3200" b="1" dirty="0"/>
              <a:t>Montesquieu: </a:t>
            </a:r>
            <a:r>
              <a:rPr lang="en-GB" sz="3200" b="1" dirty="0">
                <a:solidFill>
                  <a:schemeClr val="bg2">
                    <a:lumMod val="60000"/>
                    <a:lumOff val="40000"/>
                  </a:schemeClr>
                </a:solidFill>
              </a:rPr>
              <a:t>Liberty</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627321" y="1541722"/>
            <a:ext cx="11025963" cy="5039831"/>
          </a:xfrm>
        </p:spPr>
        <p:txBody>
          <a:bodyPr anchor="t">
            <a:normAutofit/>
          </a:bodyPr>
          <a:lstStyle/>
          <a:p>
            <a:pPr marL="177800" indent="-177800">
              <a:lnSpc>
                <a:spcPct val="90000"/>
              </a:lnSpc>
              <a:spcAft>
                <a:spcPts val="1000"/>
              </a:spcAft>
            </a:pPr>
            <a:r>
              <a:rPr lang="en-US" b="1" dirty="0">
                <a:effectLst/>
                <a:ea typeface="Calibri" panose="020F0502020204030204" pitchFamily="34" charset="0"/>
              </a:rPr>
              <a:t>Liberty is the right to do everything the laws permit; and if one citizen could do what they forbid, he would no longer have the liberty because the others would likewise have this same power” (</a:t>
            </a:r>
            <a:r>
              <a:rPr lang="en-US" b="1" i="1" dirty="0">
                <a:effectLst/>
                <a:ea typeface="Calibri" panose="020F0502020204030204" pitchFamily="34" charset="0"/>
              </a:rPr>
              <a:t>Spirit</a:t>
            </a:r>
            <a:r>
              <a:rPr lang="en-US" b="1" dirty="0">
                <a:effectLst/>
                <a:ea typeface="Calibri" panose="020F0502020204030204" pitchFamily="34" charset="0"/>
              </a:rPr>
              <a:t> XI, 3, 155).</a:t>
            </a:r>
          </a:p>
          <a:p>
            <a:pPr marL="635000" lvl="1" indent="-635000">
              <a:lnSpc>
                <a:spcPct val="90000"/>
              </a:lnSpc>
            </a:pPr>
            <a:r>
              <a:rPr lang="en-US" b="1" dirty="0">
                <a:effectLst/>
                <a:ea typeface="Calibri" panose="020F0502020204030204" pitchFamily="34" charset="0"/>
              </a:rPr>
              <a:t>Laws empower citizens and protect them against constraints.</a:t>
            </a:r>
          </a:p>
          <a:p>
            <a:pPr marL="177800" indent="-177800">
              <a:lnSpc>
                <a:spcPct val="90000"/>
              </a:lnSpc>
            </a:pPr>
            <a:r>
              <a:rPr lang="en-US" b="1" dirty="0">
                <a:effectLst/>
                <a:ea typeface="Calibri" panose="020F0502020204030204" pitchFamily="34" charset="0"/>
              </a:rPr>
              <a:t>Republican conception of freedom: non-domination: </a:t>
            </a:r>
          </a:p>
          <a:p>
            <a:pPr marL="635000" lvl="1" indent="-177800">
              <a:lnSpc>
                <a:spcPct val="90000"/>
              </a:lnSpc>
            </a:pPr>
            <a:r>
              <a:rPr lang="en-US" b="1" dirty="0">
                <a:ea typeface="Calibri" panose="020F0502020204030204" pitchFamily="34" charset="0"/>
              </a:rPr>
              <a:t>N</a:t>
            </a:r>
            <a:r>
              <a:rPr lang="en-US" b="1" dirty="0">
                <a:effectLst/>
                <a:ea typeface="Calibri" panose="020F0502020204030204" pitchFamily="34" charset="0"/>
              </a:rPr>
              <a:t>ot negative liberty – the absence of interference from other persons or institutions. </a:t>
            </a:r>
          </a:p>
          <a:p>
            <a:pPr marL="177800" indent="-177800">
              <a:lnSpc>
                <a:spcPct val="90000"/>
              </a:lnSpc>
            </a:pPr>
            <a:r>
              <a:rPr lang="en-US" b="1" dirty="0">
                <a:ea typeface="Calibri" panose="020F0502020204030204" pitchFamily="34" charset="0"/>
              </a:rPr>
              <a:t>(Political) liberty is only found in moderate states.</a:t>
            </a:r>
          </a:p>
          <a:p>
            <a:pPr marL="177800" indent="-177800">
              <a:lnSpc>
                <a:spcPct val="90000"/>
              </a:lnSpc>
            </a:pPr>
            <a:r>
              <a:rPr lang="en-US" b="1" dirty="0">
                <a:effectLst/>
                <a:ea typeface="Calibri" panose="020F0502020204030204" pitchFamily="34" charset="0"/>
              </a:rPr>
              <a:t>Only when power is not abused that one actually  has the right to do everything the laws permit =&gt;</a:t>
            </a:r>
          </a:p>
          <a:p>
            <a:pPr marL="177800" indent="-177800">
              <a:lnSpc>
                <a:spcPct val="90000"/>
              </a:lnSpc>
            </a:pPr>
            <a:r>
              <a:rPr lang="en-US" b="1" dirty="0">
                <a:effectLst/>
                <a:ea typeface="Calibri" panose="020F0502020204030204" pitchFamily="34" charset="0"/>
              </a:rPr>
              <a:t>Separation and distribution of </a:t>
            </a:r>
            <a:r>
              <a:rPr lang="en-US" b="1" dirty="0">
                <a:ea typeface="Calibri" panose="020F0502020204030204" pitchFamily="34" charset="0"/>
              </a:rPr>
              <a:t>p</a:t>
            </a:r>
            <a:r>
              <a:rPr lang="en-US" b="1" dirty="0">
                <a:effectLst/>
                <a:ea typeface="Calibri" panose="020F0502020204030204" pitchFamily="34" charset="0"/>
              </a:rPr>
              <a:t>owers prevent abuse of power.</a:t>
            </a:r>
          </a:p>
          <a:p>
            <a:pPr marL="177800" indent="-177800">
              <a:lnSpc>
                <a:spcPct val="90000"/>
              </a:lnSpc>
            </a:pPr>
            <a:r>
              <a:rPr lang="en-US" b="1" dirty="0">
                <a:ea typeface="Calibri" panose="020F0502020204030204" pitchFamily="34" charset="0"/>
              </a:rPr>
              <a:t>2/3 Forms of m</a:t>
            </a:r>
            <a:r>
              <a:rPr lang="en-US" b="1" dirty="0">
                <a:effectLst/>
                <a:ea typeface="Calibri" panose="020F0502020204030204" pitchFamily="34" charset="0"/>
              </a:rPr>
              <a:t>oderate government:</a:t>
            </a:r>
          </a:p>
          <a:p>
            <a:pPr marL="635000" lvl="1" indent="-177800">
              <a:lnSpc>
                <a:spcPct val="90000"/>
              </a:lnSpc>
            </a:pPr>
            <a:r>
              <a:rPr lang="en-US" b="1" dirty="0">
                <a:ea typeface="Calibri" panose="020F0502020204030204" pitchFamily="34" charset="0"/>
              </a:rPr>
              <a:t>R</a:t>
            </a:r>
            <a:r>
              <a:rPr lang="en-US" b="1" dirty="0">
                <a:effectLst/>
                <a:ea typeface="Calibri" panose="020F0502020204030204" pitchFamily="34" charset="0"/>
              </a:rPr>
              <a:t>epublic (democracy or aristocracy), and monarchy</a:t>
            </a:r>
          </a:p>
          <a:p>
            <a:pPr marL="635000" lvl="1" indent="-177800">
              <a:lnSpc>
                <a:spcPct val="90000"/>
              </a:lnSpc>
            </a:pPr>
            <a:r>
              <a:rPr lang="en-US" b="1" dirty="0">
                <a:ea typeface="Calibri" panose="020F0502020204030204" pitchFamily="34" charset="0"/>
              </a:rPr>
              <a:t>Having their own guiding principles and mutually dependent institutions</a:t>
            </a:r>
            <a:r>
              <a:rPr lang="en-US" b="1" dirty="0">
                <a:effectLst/>
                <a:ea typeface="Calibri" panose="020F0502020204030204" pitchFamily="34" charset="0"/>
              </a:rPr>
              <a:t> </a:t>
            </a:r>
          </a:p>
          <a:p>
            <a:pPr marL="177800" indent="-177800">
              <a:lnSpc>
                <a:spcPct val="90000"/>
              </a:lnSpc>
            </a:pPr>
            <a:r>
              <a:rPr lang="en-US" b="1" dirty="0">
                <a:effectLst/>
                <a:ea typeface="Calibri" panose="020F0502020204030204" pitchFamily="34" charset="0"/>
              </a:rPr>
              <a:t> =&gt; Theoretical turn to </a:t>
            </a:r>
            <a:r>
              <a:rPr lang="en-US" b="1" dirty="0">
                <a:ea typeface="Calibri" panose="020F0502020204030204" pitchFamily="34" charset="0"/>
              </a:rPr>
              <a:t>reflection on </a:t>
            </a:r>
            <a:r>
              <a:rPr lang="en-US" b="1" dirty="0">
                <a:effectLst/>
                <a:ea typeface="Calibri" panose="020F0502020204030204" pitchFamily="34" charset="0"/>
              </a:rPr>
              <a:t>different forms and levels of social justice and equality.</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0755983" y="6033155"/>
            <a:ext cx="1112363" cy="697583"/>
          </a:xfrm>
        </p:spPr>
        <p:txBody>
          <a:bodyPr>
            <a:normAutofit/>
          </a:bodyPr>
          <a:lstStyle/>
          <a:p>
            <a:pPr>
              <a:spcAft>
                <a:spcPts val="600"/>
              </a:spcAft>
            </a:pPr>
            <a:fld id="{D57F1E4F-1CFF-5643-939E-217C01CDF565}" type="slidenum">
              <a:rPr lang="en-US" smtClean="0"/>
              <a:pPr>
                <a:spcAft>
                  <a:spcPts val="600"/>
                </a:spcAft>
              </a:pPr>
              <a:t>14</a:t>
            </a:fld>
            <a:endParaRPr lang="en-US" dirty="0"/>
          </a:p>
        </p:txBody>
      </p:sp>
    </p:spTree>
    <p:extLst>
      <p:ext uri="{BB962C8B-B14F-4D97-AF65-F5344CB8AC3E}">
        <p14:creationId xmlns:p14="http://schemas.microsoft.com/office/powerpoint/2010/main" val="2792458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627321" y="425303"/>
            <a:ext cx="8146019" cy="680484"/>
          </a:xfrm>
        </p:spPr>
        <p:txBody>
          <a:bodyPr anchor="b">
            <a:normAutofit/>
          </a:bodyPr>
          <a:lstStyle/>
          <a:p>
            <a:pPr>
              <a:lnSpc>
                <a:spcPct val="90000"/>
              </a:lnSpc>
            </a:pPr>
            <a:r>
              <a:rPr lang="en-GB" sz="3200" b="1" dirty="0"/>
              <a:t>Montesquieu: </a:t>
            </a:r>
            <a:r>
              <a:rPr lang="en-GB" sz="3200" b="1" dirty="0">
                <a:solidFill>
                  <a:schemeClr val="bg2">
                    <a:lumMod val="60000"/>
                    <a:lumOff val="40000"/>
                  </a:schemeClr>
                </a:solidFill>
              </a:rPr>
              <a:t>Taxation</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627321" y="1265274"/>
            <a:ext cx="11153553" cy="5316279"/>
          </a:xfrm>
        </p:spPr>
        <p:txBody>
          <a:bodyPr anchor="t">
            <a:normAutofit/>
          </a:bodyPr>
          <a:lstStyle/>
          <a:p>
            <a:pPr marL="177800" indent="-177800">
              <a:lnSpc>
                <a:spcPct val="90000"/>
              </a:lnSpc>
              <a:spcAft>
                <a:spcPts val="1000"/>
              </a:spcAft>
            </a:pPr>
            <a:r>
              <a:rPr lang="en-US" b="1" dirty="0">
                <a:ea typeface="Calibri" panose="020F0502020204030204" pitchFamily="34" charset="0"/>
              </a:rPr>
              <a:t>T</a:t>
            </a:r>
            <a:r>
              <a:rPr lang="en-US" b="1" dirty="0">
                <a:effectLst/>
                <a:ea typeface="Calibri" panose="020F0502020204030204" pitchFamily="34" charset="0"/>
              </a:rPr>
              <a:t>axes and political liberty are intimately linked:</a:t>
            </a:r>
          </a:p>
          <a:p>
            <a:pPr marL="635000" lvl="1" indent="-177800">
              <a:lnSpc>
                <a:spcPct val="90000"/>
              </a:lnSpc>
            </a:pPr>
            <a:r>
              <a:rPr lang="en-US" b="1" dirty="0">
                <a:effectLst/>
                <a:ea typeface="Calibri" panose="020F0502020204030204" pitchFamily="34" charset="0"/>
              </a:rPr>
              <a:t>“The revenues of the state are a portion each citizen gives of his goods in order to have security or the comfortable enjoyment of the rest” (</a:t>
            </a:r>
            <a:r>
              <a:rPr lang="en-US" b="1" i="1" dirty="0">
                <a:effectLst/>
                <a:ea typeface="Calibri" panose="020F0502020204030204" pitchFamily="34" charset="0"/>
              </a:rPr>
              <a:t>Spirit</a:t>
            </a:r>
            <a:r>
              <a:rPr lang="en-US" b="1" dirty="0">
                <a:effectLst/>
                <a:ea typeface="Calibri" panose="020F0502020204030204" pitchFamily="34" charset="0"/>
              </a:rPr>
              <a:t> XIII, 1, 213).</a:t>
            </a:r>
          </a:p>
          <a:p>
            <a:pPr marL="635000" lvl="1" indent="-177800">
              <a:lnSpc>
                <a:spcPct val="90000"/>
              </a:lnSpc>
            </a:pPr>
            <a:r>
              <a:rPr lang="en-US" b="1" dirty="0">
                <a:effectLst/>
                <a:ea typeface="Calibri" panose="020F0502020204030204" pitchFamily="34" charset="0"/>
              </a:rPr>
              <a:t>Reciprocity, give and take, is the normative underpinning of taxation; an ‘implicit’, semi-</a:t>
            </a:r>
            <a:r>
              <a:rPr lang="en-US" b="1" dirty="0" err="1">
                <a:effectLst/>
                <a:ea typeface="Calibri" panose="020F0502020204030204" pitchFamily="34" charset="0"/>
              </a:rPr>
              <a:t>contractualist</a:t>
            </a:r>
            <a:r>
              <a:rPr lang="en-US" b="1" dirty="0">
                <a:effectLst/>
                <a:ea typeface="Calibri" panose="020F0502020204030204" pitchFamily="34" charset="0"/>
              </a:rPr>
              <a:t> argument?</a:t>
            </a:r>
          </a:p>
          <a:p>
            <a:pPr marL="177800" indent="-177800">
              <a:lnSpc>
                <a:spcPct val="90000"/>
              </a:lnSpc>
            </a:pPr>
            <a:r>
              <a:rPr lang="en-US" b="1" dirty="0">
                <a:effectLst/>
                <a:ea typeface="Calibri" panose="020F0502020204030204" pitchFamily="34" charset="0"/>
              </a:rPr>
              <a:t>Amount of taxes to be paid relates to the form of government of the state and political liberty. </a:t>
            </a:r>
          </a:p>
          <a:p>
            <a:pPr marL="635000" lvl="1" indent="-177800">
              <a:lnSpc>
                <a:spcPct val="90000"/>
              </a:lnSpc>
            </a:pPr>
            <a:r>
              <a:rPr lang="en-US" b="1" dirty="0">
                <a:effectLst/>
                <a:ea typeface="Calibri" panose="020F0502020204030204" pitchFamily="34" charset="0"/>
              </a:rPr>
              <a:t>They should pay in proportion to their liberty  =&gt; </a:t>
            </a:r>
          </a:p>
          <a:p>
            <a:pPr marL="635000" lvl="1" indent="-177800">
              <a:lnSpc>
                <a:spcPct val="90000"/>
              </a:lnSpc>
            </a:pPr>
            <a:r>
              <a:rPr lang="en-US" b="1" dirty="0">
                <a:effectLst/>
                <a:ea typeface="Calibri" panose="020F0502020204030204" pitchFamily="34" charset="0"/>
              </a:rPr>
              <a:t>Experience shows: the more liberty citizens enjoy the greater the public revenue extracted (</a:t>
            </a:r>
            <a:r>
              <a:rPr lang="en-US" b="1" i="1" dirty="0">
                <a:effectLst/>
                <a:ea typeface="Calibri" panose="020F0502020204030204" pitchFamily="34" charset="0"/>
              </a:rPr>
              <a:t>Spirit</a:t>
            </a:r>
            <a:r>
              <a:rPr lang="en-US" b="1" dirty="0">
                <a:effectLst/>
                <a:ea typeface="Calibri" panose="020F0502020204030204" pitchFamily="34" charset="0"/>
              </a:rPr>
              <a:t> XIII,12, 220–221).</a:t>
            </a:r>
          </a:p>
          <a:p>
            <a:pPr marL="177800" indent="-177800">
              <a:lnSpc>
                <a:spcPct val="90000"/>
              </a:lnSpc>
            </a:pPr>
            <a:r>
              <a:rPr lang="en-US" b="1" dirty="0">
                <a:effectLst/>
                <a:ea typeface="Calibri" panose="020F0502020204030204" pitchFamily="34" charset="0"/>
              </a:rPr>
              <a:t>‘Motivational postures’ differentiation (compliance): in republics the citizen is willing to pay because “he believes he is paying to himself”; in monarchies as a “kind of reward to the prince for his respect of the laws” </a:t>
            </a:r>
          </a:p>
          <a:p>
            <a:pPr marL="177800" indent="-177800">
              <a:lnSpc>
                <a:spcPct val="90000"/>
              </a:lnSpc>
            </a:pPr>
            <a:r>
              <a:rPr lang="en-US" b="1" dirty="0">
                <a:ea typeface="Calibri" panose="020F0502020204030204" pitchFamily="34" charset="0"/>
              </a:rPr>
              <a:t>M</a:t>
            </a:r>
            <a:r>
              <a:rPr lang="en-US" b="1" dirty="0">
                <a:effectLst/>
                <a:ea typeface="Calibri" panose="020F0502020204030204" pitchFamily="34" charset="0"/>
              </a:rPr>
              <a:t> advocates limited progressive taxation. </a:t>
            </a:r>
          </a:p>
          <a:p>
            <a:pPr marL="635000" lvl="1" indent="-177800">
              <a:lnSpc>
                <a:spcPct val="90000"/>
              </a:lnSpc>
            </a:pPr>
            <a:r>
              <a:rPr lang="en-US" b="1" dirty="0">
                <a:effectLst/>
                <a:ea typeface="Calibri" panose="020F0502020204030204" pitchFamily="34" charset="0"/>
              </a:rPr>
              <a:t>Each one has a physical necessity (subsistence minimum) which should not be assessed. </a:t>
            </a:r>
          </a:p>
          <a:p>
            <a:pPr marL="635000" lvl="1" indent="-177800">
              <a:lnSpc>
                <a:spcPct val="90000"/>
              </a:lnSpc>
            </a:pPr>
            <a:r>
              <a:rPr lang="en-US" b="1" dirty="0">
                <a:effectLst/>
                <a:ea typeface="Calibri" panose="020F0502020204030204" pitchFamily="34" charset="0"/>
              </a:rPr>
              <a:t>Only, the “useful” [“superfluity”] that comes next to the basic physical need should be taxed, but at less than in proportion to the superfluous (</a:t>
            </a:r>
            <a:r>
              <a:rPr lang="en-US" b="1" i="1" dirty="0">
                <a:effectLst/>
                <a:ea typeface="Calibri" panose="020F0502020204030204" pitchFamily="34" charset="0"/>
              </a:rPr>
              <a:t>Spirit</a:t>
            </a:r>
            <a:r>
              <a:rPr lang="en-US" b="1" dirty="0">
                <a:effectLst/>
                <a:ea typeface="Calibri" panose="020F0502020204030204" pitchFamily="34" charset="0"/>
              </a:rPr>
              <a:t> XIII, 7, 217).</a:t>
            </a:r>
          </a:p>
          <a:p>
            <a:pPr marL="177800" indent="-177800">
              <a:lnSpc>
                <a:spcPct val="90000"/>
              </a:lnSpc>
            </a:pPr>
            <a:r>
              <a:rPr lang="en-US" b="1" dirty="0">
                <a:effectLst/>
                <a:ea typeface="Calibri" panose="020F0502020204030204" pitchFamily="34" charset="0"/>
              </a:rPr>
              <a:t>Nature of taxation is relative to form of government. </a:t>
            </a:r>
          </a:p>
          <a:p>
            <a:pPr marL="635000" lvl="1" indent="-177800">
              <a:lnSpc>
                <a:spcPct val="90000"/>
              </a:lnSpc>
            </a:pPr>
            <a:r>
              <a:rPr lang="en-US" b="1" dirty="0">
                <a:effectLst/>
                <a:ea typeface="Calibri" panose="020F0502020204030204" pitchFamily="34" charset="0"/>
              </a:rPr>
              <a:t>Despotic regimes: poll tax; democracies: taxes instrument to redistribute wealth, preventing the rich from being too rich   </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rot="10634027" flipH="1" flipV="1">
            <a:off x="11249403" y="6129418"/>
            <a:ext cx="484035" cy="702057"/>
          </a:xfrm>
        </p:spPr>
        <p:txBody>
          <a:bodyPr>
            <a:normAutofit/>
          </a:bodyPr>
          <a:lstStyle/>
          <a:p>
            <a:pPr>
              <a:spcAft>
                <a:spcPts val="600"/>
              </a:spcAft>
            </a:pPr>
            <a:fld id="{D57F1E4F-1CFF-5643-939E-217C01CDF565}" type="slidenum">
              <a:rPr lang="en-US" smtClean="0"/>
              <a:pPr>
                <a:spcAft>
                  <a:spcPts val="600"/>
                </a:spcAft>
              </a:pPr>
              <a:t>15</a:t>
            </a:fld>
            <a:endParaRPr lang="en-US" dirty="0"/>
          </a:p>
        </p:txBody>
      </p:sp>
    </p:spTree>
    <p:extLst>
      <p:ext uri="{BB962C8B-B14F-4D97-AF65-F5344CB8AC3E}">
        <p14:creationId xmlns:p14="http://schemas.microsoft.com/office/powerpoint/2010/main" val="2351002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00ED4-97EC-4219-94DB-B7E2A4F847EB}"/>
              </a:ext>
            </a:extLst>
          </p:cNvPr>
          <p:cNvSpPr>
            <a:spLocks noGrp="1"/>
          </p:cNvSpPr>
          <p:nvPr>
            <p:ph type="title"/>
          </p:nvPr>
        </p:nvSpPr>
        <p:spPr>
          <a:xfrm>
            <a:off x="685801" y="609600"/>
            <a:ext cx="5219699" cy="1456267"/>
          </a:xfrm>
        </p:spPr>
        <p:txBody>
          <a:bodyPr>
            <a:normAutofit/>
          </a:bodyPr>
          <a:lstStyle/>
          <a:p>
            <a:r>
              <a:rPr lang="en-GB" sz="3200" b="1" dirty="0"/>
              <a:t>Jean-Jacques </a:t>
            </a:r>
            <a:r>
              <a:rPr lang="en-GB" sz="3200" b="1" dirty="0" err="1"/>
              <a:t>rousseau</a:t>
            </a:r>
            <a:endParaRPr lang="en-GB" sz="3200" b="1" dirty="0"/>
          </a:p>
        </p:txBody>
      </p:sp>
      <p:sp>
        <p:nvSpPr>
          <p:cNvPr id="3" name="Content Placeholder 2">
            <a:extLst>
              <a:ext uri="{FF2B5EF4-FFF2-40B4-BE49-F238E27FC236}">
                <a16:creationId xmlns:a16="http://schemas.microsoft.com/office/drawing/2014/main" id="{EAC17F1C-2F40-46D4-86F4-230EF10E0EDA}"/>
              </a:ext>
            </a:extLst>
          </p:cNvPr>
          <p:cNvSpPr>
            <a:spLocks noGrp="1"/>
          </p:cNvSpPr>
          <p:nvPr>
            <p:ph idx="1"/>
          </p:nvPr>
        </p:nvSpPr>
        <p:spPr>
          <a:xfrm>
            <a:off x="685801" y="1807535"/>
            <a:ext cx="5219699" cy="4440865"/>
          </a:xfrm>
          <a:solidFill>
            <a:schemeClr val="bg2"/>
          </a:solidFill>
        </p:spPr>
        <p:txBody>
          <a:bodyPr>
            <a:normAutofit lnSpcReduction="10000"/>
          </a:bodyPr>
          <a:lstStyle/>
          <a:p>
            <a:r>
              <a:rPr lang="en-US" b="1" dirty="0"/>
              <a:t>Born in the independent Calvinist city-state of Geneva, the son of Isaac Rousseau, enjoyed the rank of citizen of Geneva, a status inherited by Jean-Jacques.</a:t>
            </a:r>
          </a:p>
          <a:p>
            <a:r>
              <a:rPr lang="en-US" b="1" dirty="0"/>
              <a:t>Received a haphazard education from his father and a pastor.</a:t>
            </a:r>
          </a:p>
          <a:p>
            <a:r>
              <a:rPr lang="en-US" b="1" dirty="0"/>
              <a:t>Published works on music, nature (botany), and (political) philosophy; contributions to the </a:t>
            </a:r>
            <a:r>
              <a:rPr lang="en-US" b="1" dirty="0" err="1"/>
              <a:t>Encyclopédie</a:t>
            </a:r>
            <a:r>
              <a:rPr lang="en-US" b="1" dirty="0"/>
              <a:t> of Diderot and </a:t>
            </a:r>
            <a:r>
              <a:rPr lang="en-US" b="1" dirty="0" err="1"/>
              <a:t>d’Alembert</a:t>
            </a:r>
            <a:r>
              <a:rPr lang="en-US" b="1" dirty="0"/>
              <a:t>.</a:t>
            </a:r>
          </a:p>
          <a:p>
            <a:r>
              <a:rPr lang="en-US" b="1" dirty="0"/>
              <a:t>Offers an Autocritique of Enlightenment, forcing the </a:t>
            </a:r>
            <a:r>
              <a:rPr lang="en-US" b="1" i="1" dirty="0"/>
              <a:t>philosophes</a:t>
            </a:r>
            <a:r>
              <a:rPr lang="en-US" b="1" dirty="0"/>
              <a:t>, to rethink their thoughts and work time and again. </a:t>
            </a:r>
          </a:p>
          <a:p>
            <a:r>
              <a:rPr lang="en-US" b="1" dirty="0"/>
              <a:t>Eighteenth century: increased optimism about the permanence of human societies. </a:t>
            </a:r>
          </a:p>
          <a:p>
            <a:endParaRPr lang="en-US" dirty="0"/>
          </a:p>
        </p:txBody>
      </p:sp>
      <p:sp>
        <p:nvSpPr>
          <p:cNvPr id="4" name="Slide Number Placeholder 3">
            <a:extLst>
              <a:ext uri="{FF2B5EF4-FFF2-40B4-BE49-F238E27FC236}">
                <a16:creationId xmlns:a16="http://schemas.microsoft.com/office/drawing/2014/main" id="{D7D24E3A-2311-4FC0-A4CF-EF053B81C0D0}"/>
              </a:ext>
            </a:extLst>
          </p:cNvPr>
          <p:cNvSpPr>
            <a:spLocks noGrp="1"/>
          </p:cNvSpPr>
          <p:nvPr>
            <p:ph type="sldNum" sz="quarter" idx="12"/>
          </p:nvPr>
        </p:nvSpPr>
        <p:spPr>
          <a:xfrm>
            <a:off x="10266060" y="6052007"/>
            <a:ext cx="1673170" cy="669303"/>
          </a:xfrm>
        </p:spPr>
        <p:txBody>
          <a:bodyPr>
            <a:normAutofit/>
          </a:bodyPr>
          <a:lstStyle/>
          <a:p>
            <a:pPr>
              <a:spcAft>
                <a:spcPts val="600"/>
              </a:spcAft>
            </a:pPr>
            <a:fld id="{D57F1E4F-1CFF-5643-939E-217C01CDF565}" type="slidenum">
              <a:rPr lang="en-US" smtClean="0"/>
              <a:pPr>
                <a:spcAft>
                  <a:spcPts val="600"/>
                </a:spcAft>
              </a:pPr>
              <a:t>16</a:t>
            </a:fld>
            <a:endParaRPr lang="en-US" dirty="0"/>
          </a:p>
        </p:txBody>
      </p:sp>
      <p:pic>
        <p:nvPicPr>
          <p:cNvPr id="5" name="Picture 4">
            <a:extLst>
              <a:ext uri="{FF2B5EF4-FFF2-40B4-BE49-F238E27FC236}">
                <a16:creationId xmlns:a16="http://schemas.microsoft.com/office/drawing/2014/main" id="{35EB2F9B-15CA-4254-A0A8-1153D32B8EA0}"/>
              </a:ext>
            </a:extLst>
          </p:cNvPr>
          <p:cNvPicPr>
            <a:picLocks noChangeAspect="1"/>
          </p:cNvPicPr>
          <p:nvPr/>
        </p:nvPicPr>
        <p:blipFill rotWithShape="1">
          <a:blip r:embed="rId2"/>
          <a:srcRect b="23666"/>
          <a:stretch/>
        </p:blipFill>
        <p:spPr>
          <a:xfrm>
            <a:off x="6198830" y="639097"/>
            <a:ext cx="5447070" cy="5250425"/>
          </a:xfrm>
          <a:prstGeom prst="roundRect">
            <a:avLst>
              <a:gd name="adj" fmla="val 4380"/>
            </a:avLst>
          </a:prstGeom>
          <a:solidFill>
            <a:schemeClr val="bg2"/>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54331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04405-6522-4D6F-A1B2-C4187AF433A4}"/>
              </a:ext>
            </a:extLst>
          </p:cNvPr>
          <p:cNvSpPr>
            <a:spLocks noGrp="1"/>
          </p:cNvSpPr>
          <p:nvPr>
            <p:ph type="title"/>
          </p:nvPr>
        </p:nvSpPr>
        <p:spPr>
          <a:xfrm>
            <a:off x="685801" y="609601"/>
            <a:ext cx="10131425" cy="1027814"/>
          </a:xfrm>
        </p:spPr>
        <p:txBody>
          <a:bodyPr>
            <a:normAutofit/>
          </a:bodyPr>
          <a:lstStyle/>
          <a:p>
            <a:r>
              <a:rPr lang="nl-NL" sz="3200" b="1" dirty="0"/>
              <a:t>Jean-Jacques </a:t>
            </a:r>
            <a:r>
              <a:rPr lang="nl-NL" sz="3200" b="1" dirty="0" err="1"/>
              <a:t>rousseau</a:t>
            </a:r>
            <a:r>
              <a:rPr lang="nl-NL" sz="3200" b="1" dirty="0"/>
              <a:t>: </a:t>
            </a:r>
            <a:r>
              <a:rPr lang="nl-NL" sz="3200" b="1" dirty="0">
                <a:solidFill>
                  <a:schemeClr val="bg2">
                    <a:lumMod val="60000"/>
                    <a:lumOff val="40000"/>
                  </a:schemeClr>
                </a:solidFill>
              </a:rPr>
              <a:t>man is </a:t>
            </a:r>
            <a:r>
              <a:rPr lang="nl-NL" sz="3200" b="1" dirty="0" err="1">
                <a:solidFill>
                  <a:schemeClr val="bg2">
                    <a:lumMod val="60000"/>
                    <a:lumOff val="40000"/>
                  </a:schemeClr>
                </a:solidFill>
              </a:rPr>
              <a:t>naturally</a:t>
            </a:r>
            <a:r>
              <a:rPr lang="nl-NL" sz="3200" b="1" dirty="0">
                <a:solidFill>
                  <a:schemeClr val="bg2">
                    <a:lumMod val="60000"/>
                    <a:lumOff val="40000"/>
                  </a:schemeClr>
                </a:solidFill>
              </a:rPr>
              <a:t> </a:t>
            </a:r>
            <a:r>
              <a:rPr lang="nl-NL" sz="3200" b="1" dirty="0" err="1">
                <a:solidFill>
                  <a:schemeClr val="bg2">
                    <a:lumMod val="60000"/>
                    <a:lumOff val="40000"/>
                  </a:schemeClr>
                </a:solidFill>
              </a:rPr>
              <a:t>good</a:t>
            </a:r>
            <a:endParaRPr lang="nl-NL" sz="3200" b="1" dirty="0">
              <a:solidFill>
                <a:schemeClr val="bg2">
                  <a:lumMod val="60000"/>
                  <a:lumOff val="40000"/>
                </a:schemeClr>
              </a:solidFill>
            </a:endParaRPr>
          </a:p>
        </p:txBody>
      </p:sp>
      <p:sp>
        <p:nvSpPr>
          <p:cNvPr id="3" name="Tijdelijke aanduiding voor inhoud 2">
            <a:extLst>
              <a:ext uri="{FF2B5EF4-FFF2-40B4-BE49-F238E27FC236}">
                <a16:creationId xmlns:a16="http://schemas.microsoft.com/office/drawing/2014/main" id="{4AA63287-EACC-4BCB-A707-C6D90517131A}"/>
              </a:ext>
            </a:extLst>
          </p:cNvPr>
          <p:cNvSpPr>
            <a:spLocks noGrp="1"/>
          </p:cNvSpPr>
          <p:nvPr>
            <p:ph idx="1"/>
          </p:nvPr>
        </p:nvSpPr>
        <p:spPr>
          <a:xfrm>
            <a:off x="685801" y="1637415"/>
            <a:ext cx="10131425" cy="4699590"/>
          </a:xfrm>
        </p:spPr>
        <p:txBody>
          <a:bodyPr>
            <a:normAutofit/>
          </a:bodyPr>
          <a:lstStyle/>
          <a:p>
            <a:r>
              <a:rPr lang="en-US" b="1" dirty="0"/>
              <a:t>[‘Disclaimer’: R’s political thought is rich, difficult, and perhaps even contradictory.] </a:t>
            </a:r>
          </a:p>
          <a:p>
            <a:r>
              <a:rPr lang="en-US" b="1" dirty="0"/>
              <a:t>Rousseau holds that man is naturally good, but society made man selfish and wicked.</a:t>
            </a:r>
          </a:p>
          <a:p>
            <a:pPr lvl="1"/>
            <a:r>
              <a:rPr lang="en-US" b="1" dirty="0"/>
              <a:t>Social development, including of the arts and sciences, is corrosive of both civic virtue and individual moral character.  </a:t>
            </a:r>
          </a:p>
          <a:p>
            <a:r>
              <a:rPr lang="en-US" b="1" dirty="0"/>
              <a:t>He takes civil society as given. He attacked Hobbes’s conception of the state of nature on the grounds that it imported features of the civil state of humanity back into the pre-civil state.</a:t>
            </a:r>
          </a:p>
          <a:p>
            <a:r>
              <a:rPr lang="en-US" b="1" dirty="0"/>
              <a:t>State of nature:  noble savage lived basically a solitary live wandering in the woods.</a:t>
            </a:r>
          </a:p>
          <a:p>
            <a:pPr lvl="1"/>
            <a:r>
              <a:rPr lang="en-US" b="1" dirty="0"/>
              <a:t>This pre-social human being is characterized by egoism (not wickedness) rather than sociability.</a:t>
            </a:r>
          </a:p>
          <a:p>
            <a:r>
              <a:rPr lang="en-US" b="1" dirty="0"/>
              <a:t>As human populations grow =&gt; more frequent interaction/larger communities.</a:t>
            </a:r>
          </a:p>
          <a:p>
            <a:r>
              <a:rPr lang="en-US" b="1" dirty="0"/>
              <a:t>The more powerful among the inhabitants claim the property of others, backed by law and state power =&gt; property is codification of (worsening) inequality. </a:t>
            </a:r>
          </a:p>
          <a:p>
            <a:endParaRPr lang="nl-NL" dirty="0"/>
          </a:p>
        </p:txBody>
      </p:sp>
      <p:sp>
        <p:nvSpPr>
          <p:cNvPr id="4" name="Tijdelijke aanduiding voor dianummer 3">
            <a:extLst>
              <a:ext uri="{FF2B5EF4-FFF2-40B4-BE49-F238E27FC236}">
                <a16:creationId xmlns:a16="http://schemas.microsoft.com/office/drawing/2014/main" id="{0D671200-03E8-4F44-87AD-A87A33078D5D}"/>
              </a:ext>
            </a:extLst>
          </p:cNvPr>
          <p:cNvSpPr>
            <a:spLocks noGrp="1"/>
          </p:cNvSpPr>
          <p:nvPr>
            <p:ph type="sldNum" sz="quarter" idx="12"/>
          </p:nvPr>
        </p:nvSpPr>
        <p:spPr>
          <a:xfrm>
            <a:off x="10266060" y="6248399"/>
            <a:ext cx="1705981" cy="520046"/>
          </a:xfrm>
          <a:solidFill>
            <a:schemeClr val="bg2"/>
          </a:solidFill>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875007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04405-6522-4D6F-A1B2-C4187AF433A4}"/>
              </a:ext>
            </a:extLst>
          </p:cNvPr>
          <p:cNvSpPr>
            <a:spLocks noGrp="1"/>
          </p:cNvSpPr>
          <p:nvPr>
            <p:ph type="title"/>
          </p:nvPr>
        </p:nvSpPr>
        <p:spPr>
          <a:xfrm>
            <a:off x="685801" y="297713"/>
            <a:ext cx="10131425" cy="1170470"/>
          </a:xfrm>
        </p:spPr>
        <p:txBody>
          <a:bodyPr>
            <a:normAutofit/>
          </a:bodyPr>
          <a:lstStyle/>
          <a:p>
            <a:r>
              <a:rPr lang="nl-NL" sz="3200" b="1" dirty="0"/>
              <a:t>Jean-Jacques </a:t>
            </a:r>
            <a:r>
              <a:rPr lang="nl-NL" sz="3200" b="1" dirty="0" err="1"/>
              <a:t>rousseau</a:t>
            </a:r>
            <a:r>
              <a:rPr lang="nl-NL" sz="3200" b="1" dirty="0"/>
              <a:t>: </a:t>
            </a:r>
            <a:r>
              <a:rPr lang="nl-NL" sz="3200" b="1" dirty="0" err="1">
                <a:solidFill>
                  <a:schemeClr val="bg2">
                    <a:lumMod val="60000"/>
                    <a:lumOff val="40000"/>
                  </a:schemeClr>
                </a:solidFill>
              </a:rPr>
              <a:t>legitimate</a:t>
            </a:r>
            <a:r>
              <a:rPr lang="nl-NL" sz="3200" b="1" dirty="0">
                <a:solidFill>
                  <a:schemeClr val="bg2">
                    <a:lumMod val="60000"/>
                    <a:lumOff val="40000"/>
                  </a:schemeClr>
                </a:solidFill>
              </a:rPr>
              <a:t> Society</a:t>
            </a:r>
          </a:p>
        </p:txBody>
      </p:sp>
      <p:sp>
        <p:nvSpPr>
          <p:cNvPr id="3" name="Tijdelijke aanduiding voor inhoud 2">
            <a:extLst>
              <a:ext uri="{FF2B5EF4-FFF2-40B4-BE49-F238E27FC236}">
                <a16:creationId xmlns:a16="http://schemas.microsoft.com/office/drawing/2014/main" id="{4AA63287-EACC-4BCB-A707-C6D90517131A}"/>
              </a:ext>
            </a:extLst>
          </p:cNvPr>
          <p:cNvSpPr>
            <a:spLocks noGrp="1"/>
          </p:cNvSpPr>
          <p:nvPr>
            <p:ph idx="1"/>
          </p:nvPr>
        </p:nvSpPr>
        <p:spPr>
          <a:xfrm>
            <a:off x="685801" y="1468183"/>
            <a:ext cx="10131425" cy="5017677"/>
          </a:xfrm>
        </p:spPr>
        <p:txBody>
          <a:bodyPr>
            <a:normAutofit/>
          </a:bodyPr>
          <a:lstStyle/>
          <a:p>
            <a:r>
              <a:rPr lang="en-US" b="1" dirty="0"/>
              <a:t>Upshot of Rousseau’s story of evolution of humanity: received social contract theory (explaining the origins of society) actually tries to attribute legitimacy to a society few of its members would consent to.</a:t>
            </a:r>
          </a:p>
          <a:p>
            <a:r>
              <a:rPr lang="en-US" b="1" dirty="0"/>
              <a:t>R saw that social stability could be taken for a fact, most societies in his day looked quite stable. </a:t>
            </a:r>
          </a:p>
          <a:p>
            <a:r>
              <a:rPr lang="en-US" b="1" dirty="0"/>
              <a:t>But how to devise a legitimate society, i.e., reconcile freedom of individual with authority of state? </a:t>
            </a:r>
          </a:p>
          <a:p>
            <a:r>
              <a:rPr lang="en-US" b="1" dirty="0"/>
              <a:t>Self-preservation requires a form of association, that is, submission: duty to submit to an authority that may limit one’s individual pursuit of self-preservation.</a:t>
            </a:r>
          </a:p>
          <a:p>
            <a:pPr lvl="1"/>
            <a:r>
              <a:rPr lang="en-US" b="1" dirty="0"/>
              <a:t>Hence, the social contract involves “a form of association” in which each citizen, “uniting with all, nevertheless obeys only himself and remains free as before” </a:t>
            </a:r>
            <a:r>
              <a:rPr lang="en-US" b="1" i="1" dirty="0"/>
              <a:t>Social Contract</a:t>
            </a:r>
            <a:r>
              <a:rPr lang="en-US" b="1" dirty="0"/>
              <a:t> 1,6,4.</a:t>
            </a:r>
          </a:p>
          <a:p>
            <a:pPr lvl="1"/>
            <a:r>
              <a:rPr lang="en-US" b="1" dirty="0"/>
              <a:t>Essence: “[e]ach of us puts his person &amp; all his power in common under the supreme direction of the general will; and, in a body we receive each member as an indivisible part of the whole” </a:t>
            </a:r>
            <a:r>
              <a:rPr lang="en-US" b="1" i="1" dirty="0"/>
              <a:t>Social Contract</a:t>
            </a:r>
            <a:r>
              <a:rPr lang="en-US" b="1" dirty="0"/>
              <a:t> 1,6,6. </a:t>
            </a:r>
          </a:p>
          <a:p>
            <a:pPr lvl="1"/>
            <a:r>
              <a:rPr lang="en-GB" b="1" spc="-10" dirty="0">
                <a:ea typeface="Calibri" panose="020F0502020204030204" pitchFamily="34" charset="0"/>
              </a:rPr>
              <a:t>Rights, consent, contract, obligation should be reinforced by a rebirth of the civic virtue of antiquity (civil religion).</a:t>
            </a:r>
            <a:endParaRPr lang="nl-NL" b="1" dirty="0"/>
          </a:p>
        </p:txBody>
      </p:sp>
      <p:sp>
        <p:nvSpPr>
          <p:cNvPr id="4" name="Tijdelijke aanduiding voor dianummer 3">
            <a:extLst>
              <a:ext uri="{FF2B5EF4-FFF2-40B4-BE49-F238E27FC236}">
                <a16:creationId xmlns:a16="http://schemas.microsoft.com/office/drawing/2014/main" id="{0D671200-03E8-4F44-87AD-A87A33078D5D}"/>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908113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04405-6522-4D6F-A1B2-C4187AF433A4}"/>
              </a:ext>
            </a:extLst>
          </p:cNvPr>
          <p:cNvSpPr>
            <a:spLocks noGrp="1"/>
          </p:cNvSpPr>
          <p:nvPr>
            <p:ph type="title"/>
          </p:nvPr>
        </p:nvSpPr>
        <p:spPr>
          <a:xfrm>
            <a:off x="685801" y="308345"/>
            <a:ext cx="10131425" cy="1031358"/>
          </a:xfrm>
        </p:spPr>
        <p:txBody>
          <a:bodyPr>
            <a:normAutofit/>
          </a:bodyPr>
          <a:lstStyle/>
          <a:p>
            <a:r>
              <a:rPr lang="nl-NL" sz="3200" b="1" dirty="0"/>
              <a:t>Jean-Jacques </a:t>
            </a:r>
            <a:r>
              <a:rPr lang="nl-NL" sz="3200" b="1" dirty="0" err="1"/>
              <a:t>rousseau</a:t>
            </a:r>
            <a:r>
              <a:rPr lang="nl-NL" sz="3200" b="1" dirty="0"/>
              <a:t>: </a:t>
            </a:r>
            <a:r>
              <a:rPr lang="nl-NL" sz="3200" b="1" dirty="0" err="1">
                <a:solidFill>
                  <a:schemeClr val="bg2">
                    <a:lumMod val="60000"/>
                    <a:lumOff val="40000"/>
                  </a:schemeClr>
                </a:solidFill>
              </a:rPr>
              <a:t>Taxation</a:t>
            </a:r>
            <a:endParaRPr lang="nl-NL" sz="3200" b="1" dirty="0">
              <a:solidFill>
                <a:schemeClr val="bg2">
                  <a:lumMod val="60000"/>
                  <a:lumOff val="40000"/>
                </a:schemeClr>
              </a:solidFill>
            </a:endParaRPr>
          </a:p>
        </p:txBody>
      </p:sp>
      <p:sp>
        <p:nvSpPr>
          <p:cNvPr id="3" name="Tijdelijke aanduiding voor inhoud 2">
            <a:extLst>
              <a:ext uri="{FF2B5EF4-FFF2-40B4-BE49-F238E27FC236}">
                <a16:creationId xmlns:a16="http://schemas.microsoft.com/office/drawing/2014/main" id="{4AA63287-EACC-4BCB-A707-C6D90517131A}"/>
              </a:ext>
            </a:extLst>
          </p:cNvPr>
          <p:cNvSpPr>
            <a:spLocks noGrp="1"/>
          </p:cNvSpPr>
          <p:nvPr>
            <p:ph idx="1"/>
          </p:nvPr>
        </p:nvSpPr>
        <p:spPr>
          <a:xfrm>
            <a:off x="685801" y="1339703"/>
            <a:ext cx="10131425" cy="4997302"/>
          </a:xfrm>
        </p:spPr>
        <p:txBody>
          <a:bodyPr>
            <a:normAutofit/>
          </a:bodyPr>
          <a:lstStyle/>
          <a:p>
            <a:r>
              <a:rPr lang="en-US" b="1" dirty="0"/>
              <a:t>By the social contract “everyone binds himself, at least tacitly, to be assessed toward the public wants” (</a:t>
            </a:r>
            <a:r>
              <a:rPr lang="fr-FR" b="1" i="1" dirty="0" err="1"/>
              <a:t>Discourse</a:t>
            </a:r>
            <a:r>
              <a:rPr lang="fr-FR" b="1" i="1" dirty="0"/>
              <a:t> on </a:t>
            </a:r>
            <a:r>
              <a:rPr lang="fr-FR" b="1" i="1" dirty="0" err="1"/>
              <a:t>Political</a:t>
            </a:r>
            <a:r>
              <a:rPr lang="fr-FR" b="1" i="1" dirty="0"/>
              <a:t> Economy</a:t>
            </a:r>
            <a:r>
              <a:rPr lang="fr-FR" b="1" dirty="0"/>
              <a:t>, </a:t>
            </a:r>
            <a:r>
              <a:rPr lang="en-US" b="1" dirty="0"/>
              <a:t>270).  </a:t>
            </a:r>
          </a:p>
          <a:p>
            <a:pPr lvl="1"/>
            <a:r>
              <a:rPr lang="en-US" b="1" dirty="0"/>
              <a:t>Taxes should be legitimately established, i.e., by the consent of the (majority of the) people or its representatives.  </a:t>
            </a:r>
          </a:p>
          <a:p>
            <a:pPr lvl="1"/>
            <a:r>
              <a:rPr lang="en-US" b="1" dirty="0"/>
              <a:t>If, moreover, taxes are levied at a proportional rate, taxation cannot deemed to be arbitrary. </a:t>
            </a:r>
          </a:p>
          <a:p>
            <a:r>
              <a:rPr lang="en-US" b="1" dirty="0"/>
              <a:t>He advocates the benefit-principle: </a:t>
            </a:r>
          </a:p>
          <a:p>
            <a:pPr lvl="1"/>
            <a:r>
              <a:rPr lang="en-US" b="1" dirty="0"/>
              <a:t>taxes proportional to “the advantage that every person derives from the social confederacy” (271).  </a:t>
            </a:r>
          </a:p>
          <a:p>
            <a:r>
              <a:rPr lang="en-US" b="1" dirty="0"/>
              <a:t>He also advocates something like the ability to pay principle: </a:t>
            </a:r>
          </a:p>
          <a:p>
            <a:pPr lvl="1"/>
            <a:r>
              <a:rPr lang="en-US" b="1" dirty="0"/>
              <a:t>“He who possesses only the common necessaries of life [subsistence min.] should pay nothing at all, </a:t>
            </a:r>
          </a:p>
          <a:p>
            <a:pPr lvl="1"/>
            <a:r>
              <a:rPr lang="en-US" b="1" dirty="0"/>
              <a:t>while the tax on him who is in possession of superfluities [superfluous commodities] may justly be extended to everything he has over and above mere necessaries” (272).  </a:t>
            </a:r>
          </a:p>
          <a:p>
            <a:r>
              <a:rPr lang="en-US" b="1" dirty="0"/>
              <a:t>Thus, R calls for imposition of high taxes on wealth and luxuries by which “the poor are eased, &amp; the burdens are thrown on the rich’, </a:t>
            </a:r>
          </a:p>
          <a:p>
            <a:pPr lvl="1"/>
            <a:r>
              <a:rPr lang="en-US" b="1" dirty="0"/>
              <a:t>making it possible to “prevent extreme inequalities of fortune” (276).</a:t>
            </a:r>
          </a:p>
        </p:txBody>
      </p:sp>
      <p:sp>
        <p:nvSpPr>
          <p:cNvPr id="4" name="Tijdelijke aanduiding voor dianummer 3">
            <a:extLst>
              <a:ext uri="{FF2B5EF4-FFF2-40B4-BE49-F238E27FC236}">
                <a16:creationId xmlns:a16="http://schemas.microsoft.com/office/drawing/2014/main" id="{0D671200-03E8-4F44-87AD-A87A33078D5D}"/>
              </a:ext>
            </a:extLst>
          </p:cNvPr>
          <p:cNvSpPr>
            <a:spLocks noGrp="1"/>
          </p:cNvSpPr>
          <p:nvPr>
            <p:ph type="sldNum" sz="quarter" idx="12"/>
          </p:nvPr>
        </p:nvSpPr>
        <p:spPr>
          <a:xfrm>
            <a:off x="10266060" y="6165129"/>
            <a:ext cx="1621140" cy="509047"/>
          </a:xfrm>
          <a:solidFill>
            <a:schemeClr val="bg2"/>
          </a:solidFill>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600103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689D-1339-4A08-B554-1A3DEEB37FD5}"/>
              </a:ext>
            </a:extLst>
          </p:cNvPr>
          <p:cNvSpPr>
            <a:spLocks noGrp="1"/>
          </p:cNvSpPr>
          <p:nvPr>
            <p:ph type="title"/>
          </p:nvPr>
        </p:nvSpPr>
        <p:spPr>
          <a:xfrm>
            <a:off x="685801" y="609600"/>
            <a:ext cx="5219699" cy="544497"/>
          </a:xfrm>
        </p:spPr>
        <p:txBody>
          <a:bodyPr>
            <a:normAutofit fontScale="90000"/>
          </a:bodyPr>
          <a:lstStyle/>
          <a:p>
            <a:r>
              <a:rPr lang="en-GB" b="1" dirty="0"/>
              <a:t>David Hume</a:t>
            </a:r>
          </a:p>
        </p:txBody>
      </p:sp>
      <p:sp>
        <p:nvSpPr>
          <p:cNvPr id="9" name="Content Placeholder 8">
            <a:extLst>
              <a:ext uri="{FF2B5EF4-FFF2-40B4-BE49-F238E27FC236}">
                <a16:creationId xmlns:a16="http://schemas.microsoft.com/office/drawing/2014/main" id="{06D95B13-4005-4373-BE5D-DE3B2363A062}"/>
              </a:ext>
            </a:extLst>
          </p:cNvPr>
          <p:cNvSpPr>
            <a:spLocks noGrp="1"/>
          </p:cNvSpPr>
          <p:nvPr>
            <p:ph idx="1"/>
          </p:nvPr>
        </p:nvSpPr>
        <p:spPr>
          <a:xfrm>
            <a:off x="685801" y="1065321"/>
            <a:ext cx="5219699" cy="5183080"/>
          </a:xfrm>
        </p:spPr>
        <p:txBody>
          <a:bodyPr>
            <a:normAutofit lnSpcReduction="10000"/>
          </a:bodyPr>
          <a:lstStyle/>
          <a:p>
            <a:pPr algn="l">
              <a:spcAft>
                <a:spcPts val="1000"/>
              </a:spcAft>
            </a:pPr>
            <a:r>
              <a:rPr lang="en-GB" sz="1800" b="1" dirty="0">
                <a:effectLst/>
                <a:ea typeface="Calibri" panose="020F0502020204030204" pitchFamily="34" charset="0"/>
              </a:rPr>
              <a:t>Born near Berwick into a minor landed gentry family, Hume became a leading figure of the Scottish Enlightenment. His experience of the turmoil affecting that country – especially the financial turmoil – undoubtedly coloured his views. </a:t>
            </a:r>
          </a:p>
          <a:p>
            <a:pPr algn="l">
              <a:spcAft>
                <a:spcPts val="1000"/>
              </a:spcAft>
            </a:pPr>
            <a:r>
              <a:rPr lang="en-GB" sz="1800" b="1" dirty="0">
                <a:effectLst/>
                <a:ea typeface="Calibri" panose="020F0502020204030204" pitchFamily="34" charset="0"/>
              </a:rPr>
              <a:t>Scotland had been involved in the disastrous Darien schemes (colonies in Panama). This lessened resistance to formal political union with England in 1707. There were the various Jacobite rebellions (1689–1692, 1715, 1719 and 1745); the South Sea Bubble had burst in 1720; the Bank of England had been established (1694) and the National Debt to fund Britain’s wars, notably the War of the Spanish Succession (1702–1713) and the War of the Austrian Succession (1740–1748).</a:t>
            </a:r>
          </a:p>
          <a:p>
            <a:pPr algn="l">
              <a:spcAft>
                <a:spcPts val="1000"/>
              </a:spcAft>
            </a:pPr>
            <a:r>
              <a:rPr lang="en-GB" b="1" dirty="0">
                <a:ea typeface="Calibri" panose="020F0502020204030204" pitchFamily="34" charset="0"/>
              </a:rPr>
              <a:t>Friend of Rousseau, with whom he quarrelled, and of Franklin – and better known in his own lifetime as a historian.</a:t>
            </a:r>
            <a:endParaRPr lang="en-GB" sz="1800" b="1"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8CB4F270-D793-4B91-B700-BAE8AF0EAE2F}"/>
              </a:ext>
            </a:extLst>
          </p:cNvPr>
          <p:cNvSpPr>
            <a:spLocks noGrp="1"/>
          </p:cNvSpPr>
          <p:nvPr>
            <p:ph type="sldNum" sz="quarter" idx="12"/>
          </p:nvPr>
        </p:nvSpPr>
        <p:spPr/>
        <p:txBody>
          <a:bodyPr>
            <a:normAutofit/>
          </a:bodyPr>
          <a:lstStyle/>
          <a:p>
            <a:pPr>
              <a:spcAft>
                <a:spcPts val="600"/>
              </a:spcAft>
            </a:pPr>
            <a:fld id="{D57F1E4F-1CFF-5643-939E-217C01CDF565}" type="slidenum">
              <a:rPr lang="en-US" smtClean="0"/>
              <a:pPr>
                <a:spcAft>
                  <a:spcPts val="600"/>
                </a:spcAft>
              </a:pPr>
              <a:t>20</a:t>
            </a:fld>
            <a:endParaRPr lang="en-US"/>
          </a:p>
        </p:txBody>
      </p:sp>
      <p:pic>
        <p:nvPicPr>
          <p:cNvPr id="3" name="Picture 2" descr="Is the University of Edinburgh right to “cancel” David Hume? - Prospect  Magazine">
            <a:extLst>
              <a:ext uri="{FF2B5EF4-FFF2-40B4-BE49-F238E27FC236}">
                <a16:creationId xmlns:a16="http://schemas.microsoft.com/office/drawing/2014/main" id="{4ED4DFC7-1E97-49B0-9B45-505694327C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18" r="9662"/>
          <a:stretch/>
        </p:blipFill>
        <p:spPr bwMode="auto">
          <a:xfrm>
            <a:off x="6198830" y="639097"/>
            <a:ext cx="5146209" cy="496042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931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1" y="0"/>
            <a:ext cx="12182384" cy="1189608"/>
          </a:xfrm>
        </p:spPr>
        <p:txBody>
          <a:bodyPr>
            <a:normAutofit/>
          </a:bodyPr>
          <a:lstStyle/>
          <a:p>
            <a:r>
              <a:rPr lang="en-GB" sz="3200" b="1" dirty="0"/>
              <a:t>David </a:t>
            </a:r>
            <a:r>
              <a:rPr lang="en-GB" sz="3200" b="1" dirty="0" err="1"/>
              <a:t>hume</a:t>
            </a:r>
            <a:r>
              <a:rPr lang="en-GB" sz="3200" b="1" dirty="0"/>
              <a:t> (cont.): </a:t>
            </a:r>
            <a:r>
              <a:rPr lang="en-GB" sz="3200" b="1" dirty="0">
                <a:solidFill>
                  <a:schemeClr val="bg2">
                    <a:lumMod val="60000"/>
                    <a:lumOff val="40000"/>
                  </a:schemeClr>
                </a:solidFill>
              </a:rPr>
              <a:t>property and the destruction of the social contract</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337351" y="1189608"/>
            <a:ext cx="11496583" cy="4802819"/>
          </a:xfrm>
        </p:spPr>
        <p:txBody>
          <a:bodyPr>
            <a:noAutofit/>
          </a:bodyPr>
          <a:lstStyle/>
          <a:p>
            <a:pPr marL="177800" indent="-177800" algn="l">
              <a:spcAft>
                <a:spcPts val="1000"/>
              </a:spcAft>
            </a:pPr>
            <a:r>
              <a:rPr lang="en-GB" sz="1800" b="1" dirty="0">
                <a:effectLst/>
                <a:ea typeface="Calibri" panose="020F0502020204030204" pitchFamily="34" charset="0"/>
              </a:rPr>
              <a:t>The development of Hume’s thoughts is difficult to unravel as he frequently revised his works, which makes it hard to detect any sequential evolution.  His body of work on moral and political philosophy is extensive and often repetitive</a:t>
            </a:r>
            <a:r>
              <a:rPr lang="en-GB" sz="1600" b="1" dirty="0">
                <a:ea typeface="Calibri" panose="020F0502020204030204" pitchFamily="34" charset="0"/>
              </a:rPr>
              <a:t>.</a:t>
            </a:r>
          </a:p>
          <a:p>
            <a:pPr marL="177800" indent="-177800" algn="l">
              <a:spcAft>
                <a:spcPts val="1000"/>
              </a:spcAft>
            </a:pPr>
            <a:r>
              <a:rPr lang="en-GB" sz="1800" b="1" dirty="0">
                <a:effectLst/>
                <a:ea typeface="Calibri" panose="020F0502020204030204" pitchFamily="34" charset="0"/>
              </a:rPr>
              <a:t>The destruction of the Lockean concept of the social contract and natural rights is widely attributed to Hume, although many scholars have rejected these ideas, especially Jeremy Bentham, to whom the idea of natural rights was an anathema. </a:t>
            </a:r>
            <a:endParaRPr lang="en-GB" sz="1600" b="1" dirty="0">
              <a:effectLst/>
              <a:ea typeface="Calibri" panose="020F0502020204030204" pitchFamily="34" charset="0"/>
            </a:endParaRPr>
          </a:p>
          <a:p>
            <a:pPr marL="177800" indent="-177800" algn="l">
              <a:spcAft>
                <a:spcPts val="1000"/>
              </a:spcAft>
            </a:pPr>
            <a:r>
              <a:rPr lang="en-GB" sz="1800" b="1" dirty="0">
                <a:effectLst/>
                <a:ea typeface="Calibri" panose="020F0502020204030204" pitchFamily="34" charset="0"/>
              </a:rPr>
              <a:t>There is no natural right to property, as Hume says in Section 3, Part II of </a:t>
            </a:r>
            <a:r>
              <a:rPr lang="en-GB" sz="1800" b="1" i="1" dirty="0">
                <a:effectLst/>
                <a:ea typeface="Calibri" panose="020F0502020204030204" pitchFamily="34" charset="0"/>
              </a:rPr>
              <a:t>An Inquiry Concerning the Principles of Morals</a:t>
            </a:r>
            <a:r>
              <a:rPr lang="en-GB" sz="1800" b="1" dirty="0">
                <a:effectLst/>
                <a:ea typeface="Calibri" panose="020F0502020204030204" pitchFamily="34" charset="0"/>
              </a:rPr>
              <a:t>:</a:t>
            </a:r>
          </a:p>
          <a:p>
            <a:pPr marL="444500" marR="435610" indent="0" algn="l">
              <a:spcAft>
                <a:spcPts val="1000"/>
              </a:spcAft>
              <a:buNone/>
            </a:pPr>
            <a:r>
              <a:rPr lang="en-GB" sz="1800" b="1" dirty="0">
                <a:effectLst/>
                <a:ea typeface="Calibri" panose="020F0502020204030204" pitchFamily="34" charset="0"/>
              </a:rPr>
              <a:t>	[A]</a:t>
            </a:r>
            <a:r>
              <a:rPr lang="en-GB" sz="1800" b="1" dirty="0" err="1">
                <a:effectLst/>
                <a:ea typeface="Calibri" panose="020F0502020204030204" pitchFamily="34" charset="0"/>
              </a:rPr>
              <a:t>ll</a:t>
            </a:r>
            <a:r>
              <a:rPr lang="en-GB" sz="1800" b="1" dirty="0">
                <a:effectLst/>
                <a:ea typeface="Calibri" panose="020F0502020204030204" pitchFamily="34" charset="0"/>
              </a:rPr>
              <a:t> questions of property are subordinate to the authority of civil laws, which extend, restrain, modify, and alter the rules of natural justice, according to the particular CONVENIENCE of each community. The laws have, or ought to have, a constant reference to the constitution of government, the manners, the climate, the religion, the commerce, the situation of each society.</a:t>
            </a:r>
          </a:p>
          <a:p>
            <a:pPr marL="177800" marR="420370" indent="-177800" algn="l">
              <a:spcAft>
                <a:spcPts val="1000"/>
              </a:spcAft>
            </a:pPr>
            <a:r>
              <a:rPr lang="en-GB" sz="1800" b="1" dirty="0">
                <a:effectLst/>
                <a:ea typeface="Calibri" panose="020F0502020204030204" pitchFamily="34" charset="0"/>
              </a:rPr>
              <a:t>For Hume, the idea of property originates from man’s natural condition, which is beset by competition and conflict. Common or mutual interest therefore leads to the notion of property rights, to protect the public interest, create stability and consent in respect of property transfer, but these are artificial rules, based on human practice and serve a function.</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807536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1" y="0"/>
            <a:ext cx="12182384" cy="1189608"/>
          </a:xfrm>
        </p:spPr>
        <p:txBody>
          <a:bodyPr>
            <a:normAutofit/>
          </a:bodyPr>
          <a:lstStyle/>
          <a:p>
            <a:r>
              <a:rPr lang="en-GB" sz="3200" b="1" dirty="0"/>
              <a:t>David </a:t>
            </a:r>
            <a:r>
              <a:rPr lang="en-GB" sz="3200" b="1" dirty="0" err="1"/>
              <a:t>hume</a:t>
            </a:r>
            <a:r>
              <a:rPr lang="en-GB" sz="3200" b="1" dirty="0"/>
              <a:t> (cont.): </a:t>
            </a:r>
            <a:r>
              <a:rPr lang="en-GB" sz="3200" b="1" dirty="0">
                <a:solidFill>
                  <a:schemeClr val="bg2">
                    <a:lumMod val="60000"/>
                    <a:lumOff val="40000"/>
                  </a:schemeClr>
                </a:solidFill>
              </a:rPr>
              <a:t>property and the destruction of the social contract (cont.)</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337351" y="1331650"/>
            <a:ext cx="11496583" cy="4660777"/>
          </a:xfrm>
        </p:spPr>
        <p:txBody>
          <a:bodyPr>
            <a:noAutofit/>
          </a:bodyPr>
          <a:lstStyle/>
          <a:p>
            <a:pPr marL="177800" marR="420370" indent="-177800" algn="l">
              <a:spcAft>
                <a:spcPts val="1000"/>
              </a:spcAft>
            </a:pPr>
            <a:r>
              <a:rPr lang="en-GB" sz="1800" b="1" dirty="0">
                <a:effectLst/>
                <a:ea typeface="Calibri" panose="020F0502020204030204" pitchFamily="34" charset="0"/>
              </a:rPr>
              <a:t>Hume argued that government is most commonly established by violent means (because of shortages in resources) </a:t>
            </a:r>
            <a:r>
              <a:rPr lang="en-GB" sz="1600" b="1" dirty="0"/>
              <a:t>. </a:t>
            </a:r>
            <a:r>
              <a:rPr lang="en-GB" sz="1800" b="1" dirty="0">
                <a:effectLst/>
                <a:ea typeface="Calibri" panose="020F0502020204030204" pitchFamily="34" charset="0"/>
              </a:rPr>
              <a:t>In his work, </a:t>
            </a:r>
            <a:r>
              <a:rPr lang="en-GB" sz="1800" b="1" i="1" dirty="0">
                <a:effectLst/>
                <a:ea typeface="Calibri" panose="020F0502020204030204" pitchFamily="34" charset="0"/>
              </a:rPr>
              <a:t>Of the First Principles of Government</a:t>
            </a:r>
            <a:r>
              <a:rPr lang="en-GB" sz="1800" b="1" dirty="0">
                <a:effectLst/>
                <a:ea typeface="Calibri" panose="020F0502020204030204" pitchFamily="34" charset="0"/>
              </a:rPr>
              <a:t> (1741), he bases the foundation of government on two needs: to protect public interest and the rights to property and justice. Human weakness, especially the tendency towards conflict, prevents individuals from acting justly, so a government is needed to help establish a duty of obedience, to maintain law – but such authority must also be balanced against the need to maintain liberty.</a:t>
            </a:r>
          </a:p>
          <a:p>
            <a:pPr marL="177800" marR="420370" indent="-177800" algn="l">
              <a:spcAft>
                <a:spcPts val="1000"/>
              </a:spcAft>
            </a:pPr>
            <a:r>
              <a:rPr lang="en-GB" sz="1800" b="1" dirty="0">
                <a:effectLst/>
                <a:ea typeface="Calibri" panose="020F0502020204030204" pitchFamily="34" charset="0"/>
              </a:rPr>
              <a:t>In </a:t>
            </a:r>
            <a:r>
              <a:rPr lang="en-GB" sz="1800" b="1" i="1" dirty="0">
                <a:effectLst/>
                <a:ea typeface="Calibri" panose="020F0502020204030204" pitchFamily="34" charset="0"/>
              </a:rPr>
              <a:t>Of the Original Contract</a:t>
            </a:r>
            <a:r>
              <a:rPr lang="en-GB" sz="1800" b="1" dirty="0">
                <a:effectLst/>
                <a:ea typeface="Calibri" panose="020F0502020204030204" pitchFamily="34" charset="0"/>
              </a:rPr>
              <a:t> (1748) Hume is critical of social contract ideas, particularly objecting to their inherent notions of tacit consent, as the latter ignores the fact that many people may live under a government simply because they cannot leave.</a:t>
            </a:r>
          </a:p>
          <a:p>
            <a:pPr marL="177800" marR="420370" indent="-177800"/>
            <a:r>
              <a:rPr lang="en-GB" sz="1800" b="1" dirty="0">
                <a:effectLst/>
                <a:ea typeface="Calibri" panose="020F0502020204030204" pitchFamily="34" charset="0"/>
              </a:rPr>
              <a:t>Hume has no truck with natural law. In his </a:t>
            </a:r>
            <a:r>
              <a:rPr lang="en-GB" sz="1800" b="1" i="1" dirty="0">
                <a:effectLst/>
                <a:ea typeface="Calibri" panose="020F0502020204030204" pitchFamily="34" charset="0"/>
              </a:rPr>
              <a:t>Treatise of Human Nature</a:t>
            </a:r>
            <a:r>
              <a:rPr lang="en-GB" sz="1800" b="1" dirty="0">
                <a:effectLst/>
                <a:ea typeface="Calibri" panose="020F0502020204030204" pitchFamily="34" charset="0"/>
              </a:rPr>
              <a:t> (Book 3, 3:1), a fact or law of nature, for example, such as a man needing food without which he would die, does not confer a ‘natural’ right to food: there is a gap between ‘is’ and ‘ought’, in </a:t>
            </a:r>
            <a:r>
              <a:rPr lang="en-GB" sz="1800" b="1" dirty="0" err="1">
                <a:effectLst/>
                <a:ea typeface="Calibri" panose="020F0502020204030204" pitchFamily="34" charset="0"/>
              </a:rPr>
              <a:t>Humean</a:t>
            </a:r>
            <a:r>
              <a:rPr lang="en-GB" sz="1800" b="1" dirty="0">
                <a:effectLst/>
                <a:ea typeface="Calibri" panose="020F0502020204030204" pitchFamily="34" charset="0"/>
              </a:rPr>
              <a:t> terms.</a:t>
            </a:r>
          </a:p>
          <a:p>
            <a:pPr marL="177800" marR="420370" indent="266700" algn="l">
              <a:spcAft>
                <a:spcPts val="1000"/>
              </a:spcAft>
            </a:pPr>
            <a:endParaRPr lang="en-GB" sz="1600" b="1" dirty="0"/>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4144937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1" y="0"/>
            <a:ext cx="12182384" cy="1189608"/>
          </a:xfrm>
        </p:spPr>
        <p:txBody>
          <a:bodyPr>
            <a:normAutofit/>
          </a:bodyPr>
          <a:lstStyle/>
          <a:p>
            <a:r>
              <a:rPr lang="en-GB" sz="3200" b="1" dirty="0"/>
              <a:t>David </a:t>
            </a:r>
            <a:r>
              <a:rPr lang="en-GB" sz="3200" b="1" dirty="0" err="1"/>
              <a:t>hume</a:t>
            </a:r>
            <a:r>
              <a:rPr lang="en-GB" sz="3200" b="1" dirty="0"/>
              <a:t> (cont.): </a:t>
            </a:r>
            <a:r>
              <a:rPr lang="en-GB" sz="3200" b="1" dirty="0">
                <a:solidFill>
                  <a:schemeClr val="bg2">
                    <a:lumMod val="60000"/>
                    <a:lumOff val="40000"/>
                  </a:schemeClr>
                </a:solidFill>
              </a:rPr>
              <a:t>taxation, and the relevance of custom</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337351" y="1331650"/>
            <a:ext cx="11496583" cy="4900474"/>
          </a:xfrm>
        </p:spPr>
        <p:txBody>
          <a:bodyPr>
            <a:noAutofit/>
          </a:bodyPr>
          <a:lstStyle/>
          <a:p>
            <a:pPr marL="177800" marR="420370" indent="-177800" algn="l">
              <a:spcAft>
                <a:spcPts val="1000"/>
              </a:spcAft>
            </a:pPr>
            <a:r>
              <a:rPr lang="en-GB" sz="1800" b="1" dirty="0">
                <a:effectLst/>
                <a:ea typeface="Calibri" panose="020F0502020204030204" pitchFamily="34" charset="0"/>
              </a:rPr>
              <a:t>In Lockean theory, the concept of the social contract was key in underpinning the legitimacy of imposing taxation, so without this, how does Hume justify the imposition of taxes by a government, given his views on maintaining liberty? </a:t>
            </a:r>
          </a:p>
          <a:p>
            <a:pPr marL="177800" indent="-177800" algn="l">
              <a:spcAft>
                <a:spcPts val="1000"/>
              </a:spcAft>
            </a:pPr>
            <a:r>
              <a:rPr lang="en-GB" sz="1800" b="1" dirty="0">
                <a:effectLst/>
                <a:ea typeface="Calibri" panose="020F0502020204030204" pitchFamily="34" charset="0"/>
              </a:rPr>
              <a:t>His thoughts on taxation are found disseminated among his many writings. He did write one work on taxation (</a:t>
            </a:r>
            <a:r>
              <a:rPr lang="en-GB" sz="1800" b="1" i="1" dirty="0">
                <a:effectLst/>
                <a:ea typeface="Calibri" panose="020F0502020204030204" pitchFamily="34" charset="0"/>
              </a:rPr>
              <a:t>Of Taxes</a:t>
            </a:r>
            <a:r>
              <a:rPr lang="en-GB" sz="1800" b="1" dirty="0">
                <a:effectLst/>
                <a:ea typeface="Calibri" panose="020F0502020204030204" pitchFamily="34" charset="0"/>
              </a:rPr>
              <a:t>, 1752), but this is not theoretically based (see later). although there are indications of his thinking scattered throughout his work, especially in his moral theory, in Book 3 of the </a:t>
            </a:r>
            <a:r>
              <a:rPr lang="en-GB" sz="1800" b="1" i="1" dirty="0">
                <a:effectLst/>
                <a:ea typeface="Calibri" panose="020F0502020204030204" pitchFamily="34" charset="0"/>
              </a:rPr>
              <a:t>Treatise of Human Nature</a:t>
            </a:r>
            <a:r>
              <a:rPr lang="en-GB" sz="1800" b="1" dirty="0">
                <a:effectLst/>
                <a:ea typeface="Calibri" panose="020F0502020204030204" pitchFamily="34" charset="0"/>
              </a:rPr>
              <a:t> (1739–1740) and in </a:t>
            </a:r>
            <a:r>
              <a:rPr lang="en-GB" sz="1800" b="1" i="1" dirty="0">
                <a:effectLst/>
                <a:ea typeface="Calibri" panose="020F0502020204030204" pitchFamily="34" charset="0"/>
              </a:rPr>
              <a:t>An Inquiry Concerning the Principles of Morals</a:t>
            </a:r>
            <a:r>
              <a:rPr lang="en-GB" sz="1800" b="1" dirty="0">
                <a:effectLst/>
                <a:ea typeface="Calibri" panose="020F0502020204030204" pitchFamily="34" charset="0"/>
              </a:rPr>
              <a:t> (1751), where he discusses the nature of justice and man’s motivation to act justly, especially in relation to property. </a:t>
            </a:r>
          </a:p>
          <a:p>
            <a:pPr marL="177800" indent="-177800" algn="l">
              <a:spcAft>
                <a:spcPts val="1000"/>
              </a:spcAft>
            </a:pPr>
            <a:r>
              <a:rPr lang="en-GB" sz="1800" b="1" dirty="0">
                <a:effectLst/>
                <a:ea typeface="Calibri" panose="020F0502020204030204" pitchFamily="34" charset="0"/>
              </a:rPr>
              <a:t>A sense of justice is not innate, but is derived from self-interest, convention and education. If man depends on society to survive, it is in his interest to respect others’ property so that society remains stable and intact. Such behaviour imbues man with a common interest, and anticipation that others will behave similarly, thus engendering a respect for rules and a sense of civic duty. It is a not a huge leap in thinking to suggest that imposing and paying tax might be an anticipated part of civic duty and support for a desired society.</a:t>
            </a:r>
          </a:p>
          <a:p>
            <a:pPr marL="177800" marR="420370" indent="-177800"/>
            <a:r>
              <a:rPr lang="en-GB" sz="1800" b="1" dirty="0">
                <a:effectLst/>
                <a:ea typeface="Calibri" panose="020F0502020204030204" pitchFamily="34" charset="0"/>
              </a:rPr>
              <a:t>The idea of convention or custom permeates Hume’s work. In </a:t>
            </a:r>
            <a:r>
              <a:rPr lang="en-GB" sz="1800" b="1" i="1" dirty="0">
                <a:effectLst/>
                <a:ea typeface="Calibri" panose="020F0502020204030204" pitchFamily="34" charset="0"/>
              </a:rPr>
              <a:t>An Inquiry Concerning Human Understanding</a:t>
            </a:r>
            <a:r>
              <a:rPr lang="en-GB" sz="1800" b="1" dirty="0">
                <a:effectLst/>
                <a:ea typeface="Calibri" panose="020F0502020204030204" pitchFamily="34" charset="0"/>
              </a:rPr>
              <a:t> (1748), Hume says (with some similarity to Locke’s ideas) that human knowledge is based on impressions and ideas, which then become bound together – and accepted. </a:t>
            </a:r>
            <a:endParaRPr lang="en-GB" sz="1600" b="1" dirty="0"/>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899724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1" y="0"/>
            <a:ext cx="12182384" cy="1189608"/>
          </a:xfrm>
        </p:spPr>
        <p:txBody>
          <a:bodyPr>
            <a:normAutofit/>
          </a:bodyPr>
          <a:lstStyle/>
          <a:p>
            <a:r>
              <a:rPr lang="en-GB" sz="3200" b="1" dirty="0"/>
              <a:t>David </a:t>
            </a:r>
            <a:r>
              <a:rPr lang="en-GB" sz="3200" b="1" dirty="0" err="1"/>
              <a:t>hume</a:t>
            </a:r>
            <a:r>
              <a:rPr lang="en-GB" sz="3200" b="1" dirty="0"/>
              <a:t> (cont.): </a:t>
            </a:r>
            <a:r>
              <a:rPr lang="en-GB" sz="3200" b="1" dirty="0">
                <a:solidFill>
                  <a:schemeClr val="bg2">
                    <a:lumMod val="60000"/>
                    <a:lumOff val="40000"/>
                  </a:schemeClr>
                </a:solidFill>
              </a:rPr>
              <a:t>taxation, and the relevance of custom (c0nt.)</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337351" y="1189608"/>
            <a:ext cx="11496583" cy="5495276"/>
          </a:xfrm>
        </p:spPr>
        <p:txBody>
          <a:bodyPr>
            <a:noAutofit/>
          </a:bodyPr>
          <a:lstStyle/>
          <a:p>
            <a:pPr algn="l">
              <a:spcAft>
                <a:spcPts val="1000"/>
              </a:spcAft>
            </a:pPr>
            <a:r>
              <a:rPr lang="en-GB" sz="1800" b="1" dirty="0">
                <a:effectLst/>
                <a:ea typeface="Calibri" panose="020F0502020204030204" pitchFamily="34" charset="0"/>
              </a:rPr>
              <a:t>In the context of taxation, this might mean that man accepts taxation simply because it has been customarily developed. One deals with what exists, and there is no need to speculate why it exists, although this does not mean that things cannot be changed, as Hume makes clear in his work </a:t>
            </a:r>
            <a:r>
              <a:rPr lang="en-GB" sz="1800" b="1" i="1" dirty="0">
                <a:effectLst/>
                <a:ea typeface="Calibri" panose="020F0502020204030204" pitchFamily="34" charset="0"/>
              </a:rPr>
              <a:t>Of the Original Contract</a:t>
            </a:r>
            <a:r>
              <a:rPr lang="en-GB" sz="1800" b="1" dirty="0">
                <a:effectLst/>
                <a:ea typeface="Calibri" panose="020F0502020204030204" pitchFamily="34" charset="0"/>
              </a:rPr>
              <a:t> (1748, 275–276):</a:t>
            </a:r>
          </a:p>
          <a:p>
            <a:pPr marL="0" marR="435610" indent="0" algn="l">
              <a:spcAft>
                <a:spcPts val="1000"/>
              </a:spcAft>
              <a:buNone/>
            </a:pPr>
            <a:r>
              <a:rPr lang="en-GB" sz="1800" b="1" dirty="0">
                <a:effectLst/>
                <a:ea typeface="Calibri" panose="020F0502020204030204" pitchFamily="34" charset="0"/>
              </a:rPr>
              <a:t>	When a new government is established, by whatever means, the people are commonly dissatisfied with it, 	and 	pay obedience more from fear and necessity, than from any idea of allegiance or of moral … Time, by 	degrees, 	removes all these difficulties, and accustoms the nation to regard, as their lawful or native princes, 	that family, which, at first, they considered as usurpers or foreign conquerors.</a:t>
            </a:r>
          </a:p>
          <a:p>
            <a:r>
              <a:rPr lang="en-GB" sz="1800" b="1" dirty="0">
                <a:effectLst/>
                <a:ea typeface="Calibri" panose="020F0502020204030204" pitchFamily="34" charset="0"/>
              </a:rPr>
              <a:t>This may explain Hume’s view of taxation as shown in his essay </a:t>
            </a:r>
            <a:r>
              <a:rPr lang="en-GB" sz="1800" b="1" i="1" dirty="0">
                <a:effectLst/>
                <a:ea typeface="Calibri" panose="020F0502020204030204" pitchFamily="34" charset="0"/>
              </a:rPr>
              <a:t>Of Taxes</a:t>
            </a:r>
            <a:r>
              <a:rPr lang="en-GB" sz="1800" b="1" dirty="0">
                <a:effectLst/>
                <a:ea typeface="Calibri" panose="020F0502020204030204" pitchFamily="34" charset="0"/>
              </a:rPr>
              <a:t> (1752). As noted, this does not consider taxation theory in any way: rather, it is strongly practical, although somewhat inconsistent. Gribnau and Dijkstra (2020, 81) comment that Hume’s ideas about taxation “resemble more an assemblage of separate thoughts than a consistent exposition on taxation”. </a:t>
            </a:r>
          </a:p>
          <a:p>
            <a:r>
              <a:rPr lang="en-GB" sz="1800" b="1" dirty="0">
                <a:effectLst/>
                <a:ea typeface="Calibri" panose="020F0502020204030204" pitchFamily="34" charset="0"/>
              </a:rPr>
              <a:t>Hume is aware that not all customs are beneficial, particularly in reference to taxation. Well established governments, notably monarchies, can degenerate because of excessive debts and taxes, and he cites in this regard in </a:t>
            </a:r>
            <a:r>
              <a:rPr lang="en-GB" sz="1800" b="1" i="1" dirty="0">
                <a:effectLst/>
                <a:ea typeface="Calibri" panose="020F0502020204030204" pitchFamily="34" charset="0"/>
              </a:rPr>
              <a:t>Of Civil Liberty</a:t>
            </a:r>
            <a:r>
              <a:rPr lang="en-GB" sz="1800" b="1" dirty="0">
                <a:effectLst/>
                <a:ea typeface="Calibri" panose="020F0502020204030204" pitchFamily="34" charset="0"/>
              </a:rPr>
              <a:t> (1741, 54), the instance of France.</a:t>
            </a:r>
          </a:p>
          <a:p>
            <a:r>
              <a:rPr lang="en-GB" b="1" dirty="0">
                <a:ea typeface="Calibri" panose="020F0502020204030204" pitchFamily="34" charset="0"/>
              </a:rPr>
              <a:t>The fairest taxes are those on (luxury) consumption – expensive to levy, perhaps, but convenient to pay – while the worst are arbitrary taxes (</a:t>
            </a:r>
            <a:r>
              <a:rPr lang="en-GB" b="1" i="1" dirty="0">
                <a:ea typeface="Calibri" panose="020F0502020204030204" pitchFamily="34" charset="0"/>
              </a:rPr>
              <a:t>Of Taxes, 1752</a:t>
            </a:r>
            <a:r>
              <a:rPr lang="en-GB" b="1" dirty="0">
                <a:ea typeface="Calibri" panose="020F0502020204030204" pitchFamily="34" charset="0"/>
              </a:rPr>
              <a:t>).  Hume does not, however, deal with the issue of establishing a public finance system appropriate to a free, commercial society.</a:t>
            </a:r>
            <a:endParaRPr lang="en-GB" sz="1800" b="1" dirty="0">
              <a:effectLst/>
              <a:ea typeface="Calibri" panose="020F0502020204030204" pitchFamily="34" charset="0"/>
            </a:endParaRPr>
          </a:p>
          <a:p>
            <a:endParaRPr lang="en-GB" sz="1600" b="1" dirty="0"/>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4171897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689D-1339-4A08-B554-1A3DEEB37FD5}"/>
              </a:ext>
            </a:extLst>
          </p:cNvPr>
          <p:cNvSpPr>
            <a:spLocks noGrp="1"/>
          </p:cNvSpPr>
          <p:nvPr>
            <p:ph type="title"/>
          </p:nvPr>
        </p:nvSpPr>
        <p:spPr>
          <a:xfrm>
            <a:off x="685801" y="609601"/>
            <a:ext cx="5219699" cy="855216"/>
          </a:xfrm>
        </p:spPr>
        <p:txBody>
          <a:bodyPr>
            <a:normAutofit/>
          </a:bodyPr>
          <a:lstStyle/>
          <a:p>
            <a:r>
              <a:rPr lang="en-GB" sz="3200" b="1" dirty="0"/>
              <a:t>Thomas </a:t>
            </a:r>
            <a:r>
              <a:rPr lang="en-GB" sz="3200" b="1" dirty="0" err="1"/>
              <a:t>paine</a:t>
            </a:r>
            <a:endParaRPr lang="en-GB" sz="3200" b="1" dirty="0"/>
          </a:p>
        </p:txBody>
      </p:sp>
      <p:sp>
        <p:nvSpPr>
          <p:cNvPr id="9" name="Content Placeholder 8">
            <a:extLst>
              <a:ext uri="{FF2B5EF4-FFF2-40B4-BE49-F238E27FC236}">
                <a16:creationId xmlns:a16="http://schemas.microsoft.com/office/drawing/2014/main" id="{06D95B13-4005-4373-BE5D-DE3B2363A062}"/>
              </a:ext>
            </a:extLst>
          </p:cNvPr>
          <p:cNvSpPr>
            <a:spLocks noGrp="1"/>
          </p:cNvSpPr>
          <p:nvPr>
            <p:ph idx="1"/>
          </p:nvPr>
        </p:nvSpPr>
        <p:spPr>
          <a:xfrm>
            <a:off x="685801" y="1322773"/>
            <a:ext cx="5219699" cy="5184559"/>
          </a:xfrm>
        </p:spPr>
        <p:txBody>
          <a:bodyPr>
            <a:normAutofit fontScale="92500" lnSpcReduction="20000"/>
          </a:bodyPr>
          <a:lstStyle/>
          <a:p>
            <a:pPr algn="l">
              <a:spcAft>
                <a:spcPts val="1000"/>
              </a:spcAft>
            </a:pPr>
            <a:r>
              <a:rPr lang="en-GB" sz="1800" b="1" dirty="0">
                <a:effectLst/>
                <a:ea typeface="Calibri" panose="020F0502020204030204" pitchFamily="34" charset="0"/>
              </a:rPr>
              <a:t>A very radical thinker, Paine’s contribution to taxation theory is often overlooked, although tax is frequently mentioned in his revolutionary writings. </a:t>
            </a:r>
          </a:p>
          <a:p>
            <a:pPr algn="l">
              <a:spcAft>
                <a:spcPts val="1000"/>
              </a:spcAft>
            </a:pPr>
            <a:r>
              <a:rPr lang="en-GB" sz="1800" b="1" dirty="0">
                <a:effectLst/>
                <a:ea typeface="Calibri" panose="020F0502020204030204" pitchFamily="34" charset="0"/>
              </a:rPr>
              <a:t>He started out on a career as an exciseman, but was dismissed for involvement in agitation to increase excisemen’s pay. He would have experienced practical issues in regard to taxation, notably smuggling to avoid high taxes on luxury goods such as tea, textiles, etc. </a:t>
            </a:r>
          </a:p>
          <a:p>
            <a:pPr algn="l">
              <a:spcAft>
                <a:spcPts val="1000"/>
              </a:spcAft>
            </a:pPr>
            <a:r>
              <a:rPr lang="en-GB" sz="1800" b="1" dirty="0">
                <a:effectLst/>
                <a:ea typeface="Calibri" panose="020F0502020204030204" pitchFamily="34" charset="0"/>
              </a:rPr>
              <a:t>He was actively involved in America’s struggle for independence from Great Britain, publishing pamphlets in support of this cause, notably </a:t>
            </a:r>
            <a:r>
              <a:rPr lang="en-GB" sz="1800" b="1" i="1" dirty="0">
                <a:effectLst/>
                <a:ea typeface="Calibri" panose="020F0502020204030204" pitchFamily="34" charset="0"/>
              </a:rPr>
              <a:t>Common Sense</a:t>
            </a:r>
            <a:r>
              <a:rPr lang="en-GB" sz="1800" b="1" dirty="0">
                <a:effectLst/>
                <a:ea typeface="Calibri" panose="020F0502020204030204" pitchFamily="34" charset="0"/>
              </a:rPr>
              <a:t> (1776) and a series known as </a:t>
            </a:r>
            <a:r>
              <a:rPr lang="en-GB" sz="1800" b="1" i="1" dirty="0">
                <a:effectLst/>
                <a:ea typeface="Calibri" panose="020F0502020204030204" pitchFamily="34" charset="0"/>
              </a:rPr>
              <a:t>The American Crisis</a:t>
            </a:r>
            <a:r>
              <a:rPr lang="en-GB" sz="1800" b="1" dirty="0">
                <a:effectLst/>
                <a:ea typeface="Calibri" panose="020F0502020204030204" pitchFamily="34" charset="0"/>
              </a:rPr>
              <a:t> (or </a:t>
            </a:r>
            <a:r>
              <a:rPr lang="en-GB" sz="1800" b="1" i="1" dirty="0">
                <a:effectLst/>
                <a:ea typeface="Calibri" panose="020F0502020204030204" pitchFamily="34" charset="0"/>
              </a:rPr>
              <a:t>The Crisis</a:t>
            </a:r>
            <a:r>
              <a:rPr lang="en-GB" sz="1800" b="1" dirty="0">
                <a:effectLst/>
                <a:ea typeface="Calibri" panose="020F0502020204030204" pitchFamily="34" charset="0"/>
              </a:rPr>
              <a:t>) (1776–1783). </a:t>
            </a:r>
          </a:p>
          <a:p>
            <a:pPr algn="l">
              <a:spcAft>
                <a:spcPts val="1000"/>
              </a:spcAft>
            </a:pPr>
            <a:r>
              <a:rPr lang="en-GB" b="1" dirty="0">
                <a:ea typeface="Calibri" panose="020F0502020204030204" pitchFamily="34" charset="0"/>
              </a:rPr>
              <a:t>He i</a:t>
            </a:r>
            <a:r>
              <a:rPr lang="en-GB" sz="1800" b="1" dirty="0">
                <a:effectLst/>
                <a:ea typeface="Calibri" panose="020F0502020204030204" pitchFamily="34" charset="0"/>
              </a:rPr>
              <a:t>s best known for </a:t>
            </a:r>
            <a:r>
              <a:rPr lang="en-GB" sz="1800" b="1" i="1" dirty="0">
                <a:effectLst/>
                <a:ea typeface="Calibri" panose="020F0502020204030204" pitchFamily="34" charset="0"/>
              </a:rPr>
              <a:t>The Rights of Man</a:t>
            </a:r>
            <a:r>
              <a:rPr lang="en-GB" sz="1800" b="1" dirty="0">
                <a:effectLst/>
                <a:ea typeface="Calibri" panose="020F0502020204030204" pitchFamily="34" charset="0"/>
              </a:rPr>
              <a:t> (1791 and 1792), moving to France when he heard he was about to be arrested for sedition. An active participant in the Revolution, he was a member of the Convention, but his opposition to the execution of Louis XVI saw him imprisoned and narrowly escaping execution. He returned to America in 1802, dying there in penury in 1809.</a:t>
            </a:r>
          </a:p>
        </p:txBody>
      </p:sp>
      <p:sp>
        <p:nvSpPr>
          <p:cNvPr id="4" name="Slide Number Placeholder 3">
            <a:extLst>
              <a:ext uri="{FF2B5EF4-FFF2-40B4-BE49-F238E27FC236}">
                <a16:creationId xmlns:a16="http://schemas.microsoft.com/office/drawing/2014/main" id="{8CB4F270-D793-4B91-B700-BAE8AF0EAE2F}"/>
              </a:ext>
            </a:extLst>
          </p:cNvPr>
          <p:cNvSpPr>
            <a:spLocks noGrp="1"/>
          </p:cNvSpPr>
          <p:nvPr>
            <p:ph type="sldNum" sz="quarter" idx="12"/>
          </p:nvPr>
        </p:nvSpPr>
        <p:spPr/>
        <p:txBody>
          <a:bodyPr>
            <a:normAutofit/>
          </a:bodyPr>
          <a:lstStyle/>
          <a:p>
            <a:pPr>
              <a:spcAft>
                <a:spcPts val="600"/>
              </a:spcAft>
            </a:pPr>
            <a:fld id="{D57F1E4F-1CFF-5643-939E-217C01CDF565}" type="slidenum">
              <a:rPr lang="en-US" smtClean="0"/>
              <a:pPr>
                <a:spcAft>
                  <a:spcPts val="600"/>
                </a:spcAft>
              </a:pPr>
              <a:t>25</a:t>
            </a:fld>
            <a:endParaRPr lang="en-US"/>
          </a:p>
        </p:txBody>
      </p:sp>
      <p:pic>
        <p:nvPicPr>
          <p:cNvPr id="2052" name="Picture 4" descr="Thomas Paine - HISTORY">
            <a:extLst>
              <a:ext uri="{FF2B5EF4-FFF2-40B4-BE49-F238E27FC236}">
                <a16:creationId xmlns:a16="http://schemas.microsoft.com/office/drawing/2014/main" id="{1E650055-0F94-488F-8F13-66A399522B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3609"/>
          <a:stretch/>
        </p:blipFill>
        <p:spPr bwMode="auto">
          <a:xfrm>
            <a:off x="6198830" y="639097"/>
            <a:ext cx="5447070" cy="525042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151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0" y="0"/>
            <a:ext cx="12191999" cy="1189608"/>
          </a:xfrm>
        </p:spPr>
        <p:txBody>
          <a:bodyPr>
            <a:normAutofit/>
          </a:bodyPr>
          <a:lstStyle/>
          <a:p>
            <a:r>
              <a:rPr lang="en-GB" sz="3200" b="1" dirty="0"/>
              <a:t>Thomas </a:t>
            </a:r>
            <a:r>
              <a:rPr lang="en-GB" sz="3200" b="1" dirty="0" err="1"/>
              <a:t>paine</a:t>
            </a:r>
            <a:r>
              <a:rPr lang="en-GB" sz="3200" b="1" dirty="0"/>
              <a:t> (cont.): </a:t>
            </a:r>
            <a:r>
              <a:rPr lang="en-GB" sz="3200" b="1" dirty="0" err="1">
                <a:solidFill>
                  <a:schemeClr val="bg2">
                    <a:lumMod val="60000"/>
                    <a:lumOff val="40000"/>
                  </a:schemeClr>
                </a:solidFill>
              </a:rPr>
              <a:t>paine’s</a:t>
            </a:r>
            <a:r>
              <a:rPr lang="en-GB" sz="3200" b="1" dirty="0">
                <a:solidFill>
                  <a:schemeClr val="bg2">
                    <a:lumMod val="60000"/>
                    <a:lumOff val="40000"/>
                  </a:schemeClr>
                </a:solidFill>
              </a:rPr>
              <a:t> version of the social contract</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marL="177800" indent="-177800" algn="l">
              <a:spcAft>
                <a:spcPts val="1000"/>
              </a:spcAft>
            </a:pPr>
            <a:r>
              <a:rPr lang="en-GB" sz="1800" b="1" i="1" dirty="0">
                <a:effectLst/>
                <a:ea typeface="Calibri" panose="020F0502020204030204" pitchFamily="34" charset="0"/>
              </a:rPr>
              <a:t>Part I</a:t>
            </a:r>
            <a:r>
              <a:rPr lang="en-GB" sz="1800" b="1" dirty="0">
                <a:effectLst/>
                <a:ea typeface="Calibri" panose="020F0502020204030204" pitchFamily="34" charset="0"/>
              </a:rPr>
              <a:t> of </a:t>
            </a:r>
            <a:r>
              <a:rPr lang="en-GB" sz="1800" b="1" i="1" dirty="0">
                <a:effectLst/>
                <a:ea typeface="Calibri" panose="020F0502020204030204" pitchFamily="34" charset="0"/>
              </a:rPr>
              <a:t>The Rights of Man</a:t>
            </a:r>
            <a:r>
              <a:rPr lang="en-GB" sz="1800" b="1" dirty="0">
                <a:effectLst/>
                <a:ea typeface="Calibri" panose="020F0502020204030204" pitchFamily="34" charset="0"/>
              </a:rPr>
              <a:t> was primarily a response to Edmund Burke’s </a:t>
            </a:r>
            <a:r>
              <a:rPr lang="en-GB" sz="1800" b="1" i="1" dirty="0">
                <a:effectLst/>
                <a:ea typeface="Calibri" panose="020F0502020204030204" pitchFamily="34" charset="0"/>
              </a:rPr>
              <a:t>Reflections on the Revolution in France</a:t>
            </a:r>
            <a:r>
              <a:rPr lang="en-GB" sz="1800" b="1" dirty="0">
                <a:effectLst/>
                <a:ea typeface="Calibri" panose="020F0502020204030204" pitchFamily="34" charset="0"/>
              </a:rPr>
              <a:t> (1790), in an attempt to defend the French Revolutionaries. Paine was frequently at political loggerheads with Burke. </a:t>
            </a:r>
          </a:p>
          <a:p>
            <a:pPr marL="177800" indent="-177800" algn="l">
              <a:spcAft>
                <a:spcPts val="1000"/>
              </a:spcAft>
            </a:pPr>
            <a:r>
              <a:rPr lang="en-GB" sz="1800" b="1" dirty="0">
                <a:effectLst/>
                <a:ea typeface="Calibri" panose="020F0502020204030204" pitchFamily="34" charset="0"/>
              </a:rPr>
              <a:t>Burke opposed the revolution in France, feeling that changes to a complex and intricately linked societal order should be made gradually: it is not based on any kind of contract. To sweep all that away in favour of untried revolutionary doctrines denies the reality of human association and is an offence against nature. This is the basis of Burke’s disagreement with Paine.</a:t>
            </a:r>
          </a:p>
          <a:p>
            <a:pPr marL="177800" indent="-177800"/>
            <a:r>
              <a:rPr lang="en-GB" sz="1800" b="1" dirty="0">
                <a:effectLst/>
                <a:ea typeface="Calibri" panose="020F0502020204030204" pitchFamily="34" charset="0"/>
              </a:rPr>
              <a:t>Paine’s particular innovation was to set out the role of government in a society where morality took precedence over economics, his idea being to reform governments that had become tyrannical and corrupt with the passage of time.</a:t>
            </a:r>
          </a:p>
          <a:p>
            <a:pPr marL="177800" indent="-177800"/>
            <a:r>
              <a:rPr lang="en-GB" sz="1800" b="1" dirty="0">
                <a:effectLst/>
                <a:ea typeface="Calibri" panose="020F0502020204030204" pitchFamily="34" charset="0"/>
              </a:rPr>
              <a:t>Reform, for Paine, involved three stages – political education, then political action, and finally changing social and economic conditions for the better. Political action encompassed revolution, which was a means to end oppression and burdensome taxation. He would sweep away the problems of the past and start anew.</a:t>
            </a:r>
          </a:p>
          <a:p>
            <a:pPr marL="177800" indent="-177800"/>
            <a:r>
              <a:rPr lang="en-GB" sz="1800" b="1" dirty="0">
                <a:effectLst/>
                <a:ea typeface="Calibri" panose="020F0502020204030204" pitchFamily="34" charset="0"/>
              </a:rPr>
              <a:t>Much like Locke, Paine saw society as based on natural rights, with a kind of social contract giving rise to government, but Christian (1973) sees this as based on economic need, as men cannot be self-sufficient and need state protection to combat economic aggression.</a:t>
            </a:r>
          </a:p>
          <a:p>
            <a:pPr marL="177800" indent="-177800"/>
            <a:r>
              <a:rPr lang="en-GB" sz="1800" b="1" dirty="0">
                <a:effectLst/>
                <a:ea typeface="Calibri" panose="020F0502020204030204" pitchFamily="34" charset="0"/>
              </a:rPr>
              <a:t>Paine considered that all men should participate in government and have the right to provide  some input into public affairs: they were given this right because they paid tax.</a:t>
            </a:r>
            <a:endParaRPr lang="en-GB" sz="1600" b="1" dirty="0"/>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617180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Thomas </a:t>
            </a:r>
            <a:r>
              <a:rPr lang="en-GB" sz="3200" b="1" dirty="0" err="1"/>
              <a:t>paine</a:t>
            </a:r>
            <a:r>
              <a:rPr lang="en-GB" sz="3200" b="1" dirty="0"/>
              <a:t> (cont.): </a:t>
            </a:r>
            <a:r>
              <a:rPr lang="en-GB" sz="3200" b="1" dirty="0">
                <a:solidFill>
                  <a:schemeClr val="bg2">
                    <a:lumMod val="60000"/>
                    <a:lumOff val="40000"/>
                  </a:schemeClr>
                </a:solidFill>
              </a:rPr>
              <a:t>extension of the idea of benefit</a:t>
            </a:r>
            <a:endParaRPr lang="en-GB" sz="3200"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marL="177800" indent="-177800" algn="l">
              <a:spcAft>
                <a:spcPts val="1000"/>
              </a:spcAft>
            </a:pPr>
            <a:r>
              <a:rPr lang="en-GB" b="1" dirty="0">
                <a:effectLst/>
                <a:ea typeface="Calibri" panose="020F0502020204030204" pitchFamily="34" charset="0"/>
              </a:rPr>
              <a:t>Paine speaks extensively about taxation in </a:t>
            </a:r>
            <a:r>
              <a:rPr lang="en-GB" b="1" i="1" dirty="0">
                <a:effectLst/>
                <a:ea typeface="Calibri" panose="020F0502020204030204" pitchFamily="34" charset="0"/>
              </a:rPr>
              <a:t>The Rights of Man, Part II</a:t>
            </a:r>
            <a:r>
              <a:rPr lang="en-GB" b="1" dirty="0">
                <a:effectLst/>
                <a:ea typeface="Calibri" panose="020F0502020204030204" pitchFamily="34" charset="0"/>
              </a:rPr>
              <a:t>, commenting on its oppressiveness, especially in regard to taxes on consumption and the burden they created for the industrial and agricultural poor (mentioning especially beer).</a:t>
            </a:r>
            <a:r>
              <a:rPr lang="en-GB" dirty="0">
                <a:solidFill>
                  <a:srgbClr val="000000"/>
                </a:solidFill>
                <a:effectLst/>
                <a:latin typeface="Times New Roman" panose="02020603050405020304" pitchFamily="18" charset="0"/>
                <a:ea typeface="Calibri" panose="020F0502020204030204" pitchFamily="34" charset="0"/>
              </a:rPr>
              <a:t>.</a:t>
            </a:r>
          </a:p>
          <a:p>
            <a:pPr marL="177800" indent="-177800" algn="l">
              <a:spcAft>
                <a:spcPts val="1000"/>
              </a:spcAft>
            </a:pPr>
            <a:r>
              <a:rPr lang="en-GB" b="1" dirty="0">
                <a:ea typeface="Calibri" panose="020F0502020204030204" pitchFamily="34" charset="0"/>
              </a:rPr>
              <a:t>Significantly, in </a:t>
            </a:r>
            <a:r>
              <a:rPr lang="en-GB" b="1" i="1" dirty="0">
                <a:ea typeface="Calibri" panose="020F0502020204030204" pitchFamily="34" charset="0"/>
              </a:rPr>
              <a:t>Part II</a:t>
            </a:r>
            <a:r>
              <a:rPr lang="en-GB" b="1" dirty="0">
                <a:ea typeface="Calibri" panose="020F0502020204030204" pitchFamily="34" charset="0"/>
              </a:rPr>
              <a:t>, Paine also gives many details about English taxation (an approach he similarly adopted in his </a:t>
            </a:r>
            <a:r>
              <a:rPr lang="en-GB" b="1" dirty="0">
                <a:effectLst/>
                <a:ea typeface="Calibri" panose="020F0502020204030204" pitchFamily="34" charset="0"/>
              </a:rPr>
              <a:t>earlier writing on taxation (</a:t>
            </a:r>
            <a:r>
              <a:rPr lang="en-GB" b="1" i="1" dirty="0">
                <a:effectLst/>
                <a:ea typeface="Calibri" panose="020F0502020204030204" pitchFamily="34" charset="0"/>
              </a:rPr>
              <a:t>Pamphlet 9b The Crisis Extraordinary. On The Subject of Taxation</a:t>
            </a:r>
            <a:r>
              <a:rPr lang="en-GB" b="1" dirty="0">
                <a:effectLst/>
                <a:ea typeface="Calibri" panose="020F0502020204030204" pitchFamily="34" charset="0"/>
              </a:rPr>
              <a:t>, written in Philadelphia in 1780)), but the source of this information is not provided. Starting with William the Conqueror, he gives amounts of taxes raised, culminating in a figure of £17,000,000 for 1791, with increases over the years driven by extravagance, corruption and wars.</a:t>
            </a:r>
          </a:p>
          <a:p>
            <a:pPr marL="177800" indent="-177800" algn="l">
              <a:spcAft>
                <a:spcPts val="1000"/>
              </a:spcAft>
            </a:pPr>
            <a:r>
              <a:rPr lang="en-GB" b="1" dirty="0"/>
              <a:t>He also estimates £9,000,000 would be needed to service interest on the National Debt, with £8,000,000 set aside for other costs, including £1,000,000 for the armed forces.</a:t>
            </a:r>
          </a:p>
          <a:p>
            <a:pPr marL="177800" indent="-177800" algn="l">
              <a:spcAft>
                <a:spcPts val="1000"/>
              </a:spcAft>
            </a:pPr>
            <a:r>
              <a:rPr lang="en-GB" b="1" dirty="0"/>
              <a:t>He sets out uses of tax revenue to pay old age pensions, for education, birth, marriage and work travel allowances, employment of the casual poor, and for disbanded army and navy personnel – but does not really address how this might be funded other than by a graduated income tax (to replace house and window taxes and the commutation tax).</a:t>
            </a:r>
          </a:p>
          <a:p>
            <a:pPr marL="177800" indent="-177800" algn="l">
              <a:spcAft>
                <a:spcPts val="1000"/>
              </a:spcAft>
            </a:pPr>
            <a:r>
              <a:rPr lang="en-GB" b="1" dirty="0"/>
              <a:t>Paine went a long way in developing tax theory – extending the idea of natural rights to education and financial support – in which lies the beginnings of benefit theory and, possibly, a blueprint for a welfare state.  He was years ahead of his time.</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423325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a:t>
            </a:r>
            <a:r>
              <a:rPr lang="en-GB" sz="3200" b="1" i="1" dirty="0"/>
              <a:t>the federalist papers </a:t>
            </a:r>
            <a:r>
              <a:rPr lang="en-GB" sz="3200" b="1" dirty="0"/>
              <a:t>and </a:t>
            </a:r>
            <a:r>
              <a:rPr lang="en-GB" sz="3200" b="1" i="1" dirty="0"/>
              <a:t>the anti-federalist papers</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marL="177800" indent="-177800" algn="l">
              <a:spcAft>
                <a:spcPts val="1000"/>
              </a:spcAft>
            </a:pPr>
            <a:r>
              <a:rPr lang="en-GB" sz="1800" b="1" dirty="0">
                <a:effectLst/>
                <a:ea typeface="Calibri" panose="020F0502020204030204" pitchFamily="34" charset="0"/>
              </a:rPr>
              <a:t>The theme of the development of America and the United States is evident in the work of a number of the philosophers considered earlier – Locke, Hume, Burke and Paine – and especially in reference to tax.</a:t>
            </a:r>
          </a:p>
          <a:p>
            <a:pPr marL="177800" indent="-177800" algn="l">
              <a:spcAft>
                <a:spcPts val="1000"/>
              </a:spcAft>
            </a:pPr>
            <a:r>
              <a:rPr lang="en-GB" sz="1800" b="1" dirty="0">
                <a:effectLst/>
                <a:ea typeface="Calibri" panose="020F0502020204030204" pitchFamily="34" charset="0"/>
              </a:rPr>
              <a:t>As regards the French Revolution, resentment was felt was at taxation’s unevenness and unfair impact: in essence, an income tax was desired which would apply to all citizens, regardless of status and not exempt the rich, who could afford most but paid the least tax, if any at all. </a:t>
            </a:r>
          </a:p>
          <a:p>
            <a:pPr marL="177800" indent="-177800" algn="l">
              <a:spcAft>
                <a:spcPts val="1000"/>
              </a:spcAft>
            </a:pPr>
            <a:r>
              <a:rPr lang="en-GB" sz="1800" b="1" dirty="0">
                <a:effectLst/>
                <a:ea typeface="Calibri" panose="020F0502020204030204" pitchFamily="34" charset="0"/>
              </a:rPr>
              <a:t>In contrast, when Great Britain decided that American colonists should contribute to their own protection, a series of taxes followed – the 1765 </a:t>
            </a:r>
            <a:r>
              <a:rPr lang="en-GB" sz="1800" b="1" i="1" dirty="0">
                <a:effectLst/>
                <a:ea typeface="Calibri" panose="020F0502020204030204" pitchFamily="34" charset="0"/>
              </a:rPr>
              <a:t>Stamp Act</a:t>
            </a:r>
            <a:r>
              <a:rPr lang="en-GB" sz="1800" b="1" dirty="0">
                <a:effectLst/>
                <a:ea typeface="Calibri" panose="020F0502020204030204" pitchFamily="34" charset="0"/>
              </a:rPr>
              <a:t>, which colonial riots forced to be cancelled, with the 1767 </a:t>
            </a:r>
            <a:r>
              <a:rPr lang="en-GB" sz="1800" b="1" i="1" dirty="0">
                <a:effectLst/>
                <a:ea typeface="Calibri" panose="020F0502020204030204" pitchFamily="34" charset="0"/>
              </a:rPr>
              <a:t>Townshend Acts</a:t>
            </a:r>
            <a:r>
              <a:rPr lang="en-GB" sz="1800" b="1" dirty="0">
                <a:effectLst/>
                <a:ea typeface="Calibri" panose="020F0502020204030204" pitchFamily="34" charset="0"/>
              </a:rPr>
              <a:t> introducing additional duties and generating further riots, culminating in the 1773 tea duties and the famous ‘Boston Tea Party’ and subsequent </a:t>
            </a:r>
            <a:r>
              <a:rPr lang="en-GB" sz="1800" b="1" i="1" dirty="0">
                <a:effectLst/>
                <a:ea typeface="Calibri" panose="020F0502020204030204" pitchFamily="34" charset="0"/>
              </a:rPr>
              <a:t>Coercive Acts</a:t>
            </a:r>
            <a:r>
              <a:rPr lang="en-GB" sz="1800" b="1" dirty="0">
                <a:effectLst/>
                <a:ea typeface="Calibri" panose="020F0502020204030204" pitchFamily="34" charset="0"/>
              </a:rPr>
              <a:t> in 1774. </a:t>
            </a:r>
          </a:p>
          <a:p>
            <a:pPr marL="177800" indent="-177800" algn="l">
              <a:spcAft>
                <a:spcPts val="1000"/>
              </a:spcAft>
            </a:pPr>
            <a:r>
              <a:rPr lang="en-GB" sz="1800" b="1" dirty="0">
                <a:effectLst/>
                <a:ea typeface="Calibri" panose="020F0502020204030204" pitchFamily="34" charset="0"/>
              </a:rPr>
              <a:t>While the colonists initially did not want independence (just greater control over their own affairs, especially taxes), Thomas Paine’s </a:t>
            </a:r>
            <a:r>
              <a:rPr lang="en-GB" sz="1800" b="1" i="1" dirty="0">
                <a:effectLst/>
                <a:ea typeface="Calibri" panose="020F0502020204030204" pitchFamily="34" charset="0"/>
              </a:rPr>
              <a:t>Common Sense</a:t>
            </a:r>
            <a:r>
              <a:rPr lang="en-GB" sz="1800" b="1" dirty="0">
                <a:effectLst/>
                <a:ea typeface="Calibri" panose="020F0502020204030204" pitchFamily="34" charset="0"/>
              </a:rPr>
              <a:t> of 1776 was instrumental in promoting the view that the colonists owed nothing to Britain. </a:t>
            </a:r>
            <a:r>
              <a:rPr lang="en-GB" sz="1800" b="1" i="1" dirty="0">
                <a:effectLst/>
                <a:ea typeface="Calibri" panose="020F0502020204030204" pitchFamily="34" charset="0"/>
              </a:rPr>
              <a:t>Common Sense</a:t>
            </a:r>
            <a:r>
              <a:rPr lang="en-GB" sz="1800" b="1" dirty="0">
                <a:effectLst/>
                <a:ea typeface="Calibri" panose="020F0502020204030204" pitchFamily="34" charset="0"/>
              </a:rPr>
              <a:t> was a radical, reasoned polemic, arguing convincingly against British monarchical rule and for separation of America from Great Britain, and was enormously influential in turning public opinion towards independence.</a:t>
            </a:r>
          </a:p>
          <a:p>
            <a:pPr marL="177800" indent="-177800" algn="l">
              <a:spcAft>
                <a:spcPts val="1000"/>
              </a:spcAft>
            </a:pPr>
            <a:r>
              <a:rPr lang="en-GB" sz="1800" b="1" dirty="0">
                <a:effectLst/>
                <a:ea typeface="Calibri" panose="020F0502020204030204" pitchFamily="34" charset="0"/>
              </a:rPr>
              <a:t>By the time of the ‘Boston Tea Party’, the amount of tax payable was actually minimal, but the principle of it being imposed without the consent of those taxed was the issue. The War of Independence ended in 1781, with a peace treaty being formally signed at Versailles in September 1783 – leaving the 13 newly independent states in need of a constitution.</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699868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etc. (</a:t>
            </a:r>
            <a:r>
              <a:rPr lang="en-GB" sz="3200" b="1" dirty="0" err="1"/>
              <a:t>cont</a:t>
            </a:r>
            <a:r>
              <a:rPr lang="en-GB" sz="3200" b="1" dirty="0"/>
              <a:t>): </a:t>
            </a:r>
            <a:r>
              <a:rPr lang="en-GB" sz="3200" b="1" dirty="0">
                <a:solidFill>
                  <a:schemeClr val="bg2">
                    <a:lumMod val="60000"/>
                    <a:lumOff val="40000"/>
                  </a:schemeClr>
                </a:solidFill>
              </a:rPr>
              <a:t>The influence of the philosophers</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marL="177800" indent="-177800" algn="l">
              <a:spcAft>
                <a:spcPts val="1000"/>
              </a:spcAft>
            </a:pPr>
            <a:r>
              <a:rPr lang="en-GB" sz="1800" b="1" dirty="0">
                <a:effectLst/>
                <a:ea typeface="Calibri" panose="020F0502020204030204" pitchFamily="34" charset="0"/>
              </a:rPr>
              <a:t>It was to earlier theorists that many of the US Founding Fathers turned for political guidance in their search for principles on which to found a new state with a written constitution. Arguably, the influence of Locke was the most predominant.</a:t>
            </a:r>
          </a:p>
          <a:p>
            <a:pPr marL="177800" indent="-177800" algn="l">
              <a:spcAft>
                <a:spcPts val="1000"/>
              </a:spcAft>
            </a:pPr>
            <a:r>
              <a:rPr lang="en-GB" sz="1800" b="1" dirty="0">
                <a:effectLst/>
                <a:ea typeface="Calibri" panose="020F0502020204030204" pitchFamily="34" charset="0"/>
              </a:rPr>
              <a:t>It is not surprising to find this, given the circumstances pertaining. After all, a new nation was being forged, and all of the old institutions had been swept away, so who better as an inspiration than Locke who had had similar experiences, and whose view of America was one that would resonate with those descended from American pioneers?</a:t>
            </a:r>
          </a:p>
          <a:p>
            <a:pPr marL="177800" indent="-177800" algn="l">
              <a:spcAft>
                <a:spcPts val="1000"/>
              </a:spcAft>
            </a:pPr>
            <a:r>
              <a:rPr lang="en-GB" sz="1800" b="1" dirty="0">
                <a:effectLst/>
                <a:ea typeface="Calibri" panose="020F0502020204030204" pitchFamily="34" charset="0"/>
              </a:rPr>
              <a:t>Locke had known a great deal about America, from reading about travel, geography and explorations, from his investments in colonial ventures and from his public service.</a:t>
            </a:r>
          </a:p>
          <a:p>
            <a:pPr marL="177800" indent="-177800" algn="l">
              <a:spcAft>
                <a:spcPts val="1000"/>
              </a:spcAft>
            </a:pPr>
            <a:r>
              <a:rPr lang="en-GB" sz="1800" b="1" dirty="0">
                <a:effectLst/>
                <a:ea typeface="Calibri" panose="020F0502020204030204" pitchFamily="34" charset="0"/>
              </a:rPr>
              <a:t>Locke used America to provide key examples in the development of his political theories, particularly the right to private property – a use which has always been considered controversial and has generated much debate on the positions of the Amerindians, English, European and other colonists.</a:t>
            </a:r>
          </a:p>
          <a:p>
            <a:pPr marL="177800" indent="-177800" algn="l">
              <a:spcAft>
                <a:spcPts val="1000"/>
              </a:spcAft>
            </a:pPr>
            <a:r>
              <a:rPr lang="en-GB" sz="1800" b="1" dirty="0">
                <a:effectLst/>
                <a:ea typeface="Calibri" panose="020F0502020204030204" pitchFamily="34" charset="0"/>
              </a:rPr>
              <a:t>It is easy to be critical of Locke’s use of America, but many of his contemporary readers would not have known much, if anything, about America. It is often the case that a far away, largely unknown country is used to provide cautionary or illustrative examples. </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24860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etc. (</a:t>
            </a:r>
            <a:r>
              <a:rPr lang="en-GB" sz="3200" b="1" dirty="0" err="1"/>
              <a:t>cont</a:t>
            </a:r>
            <a:r>
              <a:rPr lang="en-GB" sz="3200" b="1" dirty="0"/>
              <a:t>): </a:t>
            </a:r>
            <a:r>
              <a:rPr lang="en-GB" sz="3200" b="1" dirty="0">
                <a:solidFill>
                  <a:schemeClr val="bg2">
                    <a:lumMod val="60000"/>
                    <a:lumOff val="40000"/>
                  </a:schemeClr>
                </a:solidFill>
              </a:rPr>
              <a:t>The influence of the philosophers (cont.)</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algn="l">
              <a:spcAft>
                <a:spcPts val="1000"/>
              </a:spcAft>
            </a:pPr>
            <a:r>
              <a:rPr lang="en-GB" sz="1800" b="1" dirty="0">
                <a:effectLst/>
                <a:ea typeface="Calibri" panose="020F0502020204030204" pitchFamily="34" charset="0"/>
              </a:rPr>
              <a:t>It is equally easy to point to inconsistencies and omissions, for example, that the concept and practice of slavery could not be encompassed within his theories.</a:t>
            </a:r>
          </a:p>
          <a:p>
            <a:pPr algn="l">
              <a:spcAft>
                <a:spcPts val="1000"/>
              </a:spcAft>
            </a:pPr>
            <a:r>
              <a:rPr lang="en-GB" sz="1800" b="1" dirty="0" err="1">
                <a:effectLst/>
                <a:ea typeface="Calibri" panose="020F0502020204030204" pitchFamily="34" charset="0"/>
              </a:rPr>
              <a:t>Dienstag</a:t>
            </a:r>
            <a:r>
              <a:rPr lang="en-GB" sz="1800" b="1" dirty="0">
                <a:effectLst/>
                <a:ea typeface="Calibri" panose="020F0502020204030204" pitchFamily="34" charset="0"/>
              </a:rPr>
              <a:t> (1996a, 1996b) shows that of the American Founding Fathers, Jefferson and Adams alike were particularly influenced by Locke’s political thinking in the </a:t>
            </a:r>
            <a:r>
              <a:rPr lang="en-GB" sz="1800" b="1" i="1" dirty="0">
                <a:effectLst/>
                <a:ea typeface="Calibri" panose="020F0502020204030204" pitchFamily="34" charset="0"/>
              </a:rPr>
              <a:t>Second Treatise</a:t>
            </a:r>
            <a:r>
              <a:rPr lang="en-GB" sz="1800" b="1" dirty="0">
                <a:effectLst/>
                <a:ea typeface="Calibri" panose="020F0502020204030204" pitchFamily="34" charset="0"/>
              </a:rPr>
              <a:t>, which resonates in Jefferson’s original drafting of the Declaration of Independence:</a:t>
            </a:r>
          </a:p>
          <a:p>
            <a:pPr marL="801688" marR="435610" indent="0" algn="l">
              <a:spcAft>
                <a:spcPts val="1000"/>
              </a:spcAft>
              <a:buNone/>
            </a:pPr>
            <a:r>
              <a:rPr lang="en-GB" sz="1800" b="1" dirty="0">
                <a:effectLst/>
                <a:ea typeface="Calibri" panose="020F0502020204030204" pitchFamily="34" charset="0"/>
              </a:rPr>
              <a:t>We hold these truths to be self evident: that all men are created equal; they are endowed by their Creator with inherent and inalienable rights; that among these are life, liberty, and the pursuit of happiness; that to secure these rights, governments are instituted among men, deriving their just powers from the consent of the governed; that whenever any form of government becomes destructive of these ends, it is the right of the people to alter or abolish it, and to institute new government, laying its foundation on such principles, and organizing powers in such form, as to them shall seem most likely to effect their safety and happiness. (Jefferson 1903, 1, 29)</a:t>
            </a:r>
          </a:p>
          <a:p>
            <a:pPr>
              <a:spcAft>
                <a:spcPts val="1000"/>
              </a:spcAft>
            </a:pPr>
            <a:r>
              <a:rPr lang="en-GB" sz="1800" b="1" dirty="0" err="1">
                <a:effectLst/>
                <a:ea typeface="Times New Roman" panose="02020603050405020304" pitchFamily="18" charset="0"/>
              </a:rPr>
              <a:t>Dienstag</a:t>
            </a:r>
            <a:r>
              <a:rPr lang="en-GB" sz="1800" b="1" dirty="0">
                <a:effectLst/>
                <a:ea typeface="Times New Roman" panose="02020603050405020304" pitchFamily="18" charset="0"/>
              </a:rPr>
              <a:t> (1996a) makes very clear, however, that the exact nature of Locke’s influence has been extensively debated.</a:t>
            </a:r>
            <a:r>
              <a:rPr lang="en-GB" sz="1800" b="1" spc="-10" dirty="0">
                <a:effectLst/>
                <a:ea typeface="Times New Roman" panose="02020603050405020304" pitchFamily="18" charset="0"/>
              </a:rPr>
              <a:t> </a:t>
            </a:r>
            <a:r>
              <a:rPr lang="en-US" sz="1800" b="1" spc="-10" dirty="0">
                <a:effectLst/>
                <a:ea typeface="Times New Roman" panose="02020603050405020304" pitchFamily="18" charset="0"/>
              </a:rPr>
              <a:t>Many writers also consider Hume and other, ancient Greek and philosophers had their part to play (evident in Alexander Hamilton’s thinking – see later).</a:t>
            </a:r>
            <a:endParaRPr lang="en-GB" sz="1800" b="1" dirty="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1723375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etc. (</a:t>
            </a:r>
            <a:r>
              <a:rPr lang="en-GB" sz="3200" b="1" dirty="0" err="1"/>
              <a:t>cont</a:t>
            </a:r>
            <a:r>
              <a:rPr lang="en-GB" sz="3200" b="1" dirty="0"/>
              <a:t>): </a:t>
            </a:r>
            <a:r>
              <a:rPr lang="en-GB" sz="3200" b="1" dirty="0">
                <a:solidFill>
                  <a:schemeClr val="bg2">
                    <a:lumMod val="60000"/>
                    <a:lumOff val="40000"/>
                  </a:schemeClr>
                </a:solidFill>
              </a:rPr>
              <a:t>The move to an explicit contract</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algn="l">
              <a:spcAft>
                <a:spcPts val="1000"/>
              </a:spcAft>
            </a:pPr>
            <a:r>
              <a:rPr lang="en-GB" sz="1800" b="1" dirty="0">
                <a:effectLst/>
                <a:ea typeface="Calibri" panose="020F0502020204030204" pitchFamily="34" charset="0"/>
              </a:rPr>
              <a:t>Likewise, Locke’s </a:t>
            </a:r>
            <a:r>
              <a:rPr lang="en-GB" sz="1800" b="1" i="1" dirty="0">
                <a:effectLst/>
                <a:ea typeface="Calibri" panose="020F0502020204030204" pitchFamily="34" charset="0"/>
              </a:rPr>
              <a:t>Second Treatise</a:t>
            </a:r>
            <a:r>
              <a:rPr lang="en-GB" sz="1800" b="1" dirty="0">
                <a:effectLst/>
                <a:ea typeface="Calibri" panose="020F0502020204030204" pitchFamily="34" charset="0"/>
              </a:rPr>
              <a:t> influenced the writers of </a:t>
            </a:r>
            <a:r>
              <a:rPr lang="en-GB" sz="1800" b="1" i="1" dirty="0">
                <a:effectLst/>
                <a:ea typeface="Calibri" panose="020F0502020204030204" pitchFamily="34" charset="0"/>
              </a:rPr>
              <a:t>The Federalist Papers </a:t>
            </a:r>
            <a:r>
              <a:rPr lang="en-GB" sz="1800" b="1" dirty="0">
                <a:effectLst/>
                <a:ea typeface="Calibri" panose="020F0502020204030204" pitchFamily="34" charset="0"/>
              </a:rPr>
              <a:t>– a</a:t>
            </a:r>
            <a:r>
              <a:rPr lang="en-GB" sz="1800" b="1" i="1" dirty="0">
                <a:effectLst/>
                <a:ea typeface="Calibri" panose="020F0502020204030204" pitchFamily="34" charset="0"/>
              </a:rPr>
              <a:t> </a:t>
            </a:r>
            <a:r>
              <a:rPr lang="en-GB" sz="1800" b="1" dirty="0">
                <a:effectLst/>
                <a:ea typeface="Calibri" panose="020F0502020204030204" pitchFamily="34" charset="0"/>
              </a:rPr>
              <a:t>set of essays and articles written by Founding Fathers James Madison, Alexander Hamilton and John Jay, and published collectively under the pseudonym ‘Publius’, although the various pieces have subsequently been attributed to specific authors. Their purpose was to promote acceptance of the Constitution developed in 1787 after the War of Independence, and explain and justify the political principles it embodied. </a:t>
            </a:r>
          </a:p>
          <a:p>
            <a:pPr algn="l">
              <a:spcAft>
                <a:spcPts val="1000"/>
              </a:spcAft>
            </a:pPr>
            <a:r>
              <a:rPr lang="en-GB" sz="1800" b="1" dirty="0">
                <a:effectLst/>
                <a:ea typeface="Calibri" panose="020F0502020204030204" pitchFamily="34" charset="0"/>
              </a:rPr>
              <a:t>Key – and highly controversial – issues were the separation of powers between the judiciary, the legislature and the executive, and the concept of federalism. Post-war debt and tax continued to rise and limiting the power of the legislature was regarded as particularly important.</a:t>
            </a:r>
          </a:p>
          <a:p>
            <a:pPr algn="l">
              <a:spcAft>
                <a:spcPts val="1000"/>
              </a:spcAft>
            </a:pPr>
            <a:r>
              <a:rPr lang="en-GB" b="1" dirty="0">
                <a:ea typeface="Times New Roman" panose="02020603050405020304" pitchFamily="18" charset="0"/>
              </a:rPr>
              <a:t>The works of many philosophers had influence – Locke, Hume, Montesquieu, also classical authors.</a:t>
            </a:r>
          </a:p>
          <a:p>
            <a:r>
              <a:rPr lang="en-GB" sz="1800" b="1" i="1" dirty="0">
                <a:effectLst/>
                <a:ea typeface="Calibri" panose="020F0502020204030204" pitchFamily="34" charset="0"/>
              </a:rPr>
              <a:t>The Federalist Papers</a:t>
            </a:r>
            <a:r>
              <a:rPr lang="en-GB" sz="1800" b="1" dirty="0">
                <a:effectLst/>
                <a:ea typeface="Calibri" panose="020F0502020204030204" pitchFamily="34" charset="0"/>
              </a:rPr>
              <a:t>, numbers 30 through to 36, attributed to Alexander Hamilton, concern taxation. Overall, Hamilton aimed to persuade readers that there should be federal taxation, at a national level – that there should be a general power of taxation (No. 30) to provide public necessities – a concept that was repeated in other articles, although he was not opposed to individual state taxation (Nos. 32 and 33).</a:t>
            </a:r>
            <a:r>
              <a:rPr lang="en-GB" sz="1800" b="1" dirty="0">
                <a:solidFill>
                  <a:srgbClr val="000000"/>
                </a:solidFill>
                <a:effectLst/>
                <a:ea typeface="Calibri" panose="020F0502020204030204" pitchFamily="34" charset="0"/>
              </a:rPr>
              <a:t> .</a:t>
            </a:r>
          </a:p>
          <a:p>
            <a:r>
              <a:rPr lang="en-GB" sz="1800" b="1" dirty="0">
                <a:effectLst/>
                <a:ea typeface="Calibri" panose="020F0502020204030204" pitchFamily="34" charset="0"/>
              </a:rPr>
              <a:t>Particularly vexing issue was the nature of the relationship between state tax law and any federal imposition and their respective standing. Hamilton was concerned to point out that two sets of tax laws could co-exist harmoniously, and would exist to serve different purposes. For example, federal revenue would be necessary to deal with future contingencies of a national character, such as war, as well as national government administration.</a:t>
            </a:r>
          </a:p>
          <a:p>
            <a:pPr algn="l">
              <a:spcAft>
                <a:spcPts val="1000"/>
              </a:spcAft>
            </a:pPr>
            <a:endParaRPr lang="en-GB" sz="1800" b="1"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1044130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etc. (</a:t>
            </a:r>
            <a:r>
              <a:rPr lang="en-GB" sz="3200" b="1" dirty="0" err="1"/>
              <a:t>cont</a:t>
            </a:r>
            <a:r>
              <a:rPr lang="en-GB" sz="3200" b="1" dirty="0"/>
              <a:t>): </a:t>
            </a:r>
            <a:r>
              <a:rPr lang="en-GB" sz="3200" b="1" dirty="0">
                <a:solidFill>
                  <a:schemeClr val="bg2">
                    <a:lumMod val="60000"/>
                    <a:lumOff val="40000"/>
                  </a:schemeClr>
                </a:solidFill>
              </a:rPr>
              <a:t>The move to an explicit contract (cont.)</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algn="l">
              <a:spcAft>
                <a:spcPts val="1000"/>
              </a:spcAft>
            </a:pPr>
            <a:r>
              <a:rPr lang="en-GB" sz="1800" b="1" dirty="0">
                <a:effectLst/>
                <a:ea typeface="Calibri" panose="020F0502020204030204" pitchFamily="34" charset="0"/>
              </a:rPr>
              <a:t>The views of the Federalists were countered by the Anti-Federalists, who were opposed to the ratification of the Constitution. </a:t>
            </a:r>
          </a:p>
          <a:p>
            <a:pPr algn="l">
              <a:spcAft>
                <a:spcPts val="1000"/>
              </a:spcAft>
            </a:pPr>
            <a:r>
              <a:rPr lang="en-GB" sz="1800" b="1" dirty="0">
                <a:effectLst/>
                <a:ea typeface="Calibri" panose="020F0502020204030204" pitchFamily="34" charset="0"/>
              </a:rPr>
              <a:t>They too were in favour of federalism, but wanted a ‘small republic’ (a weak central government), as opposed to a ‘big republic’, fearing that a national government would have too much power and would be a threat to individual liberties. To counter this latter threat, they wanted a bill of rights. </a:t>
            </a:r>
          </a:p>
          <a:p>
            <a:pPr algn="l">
              <a:spcAft>
                <a:spcPts val="1000"/>
              </a:spcAft>
            </a:pPr>
            <a:r>
              <a:rPr lang="en-GB" sz="1800" b="1" dirty="0">
                <a:effectLst/>
                <a:ea typeface="Calibri" panose="020F0502020204030204" pitchFamily="34" charset="0"/>
              </a:rPr>
              <a:t>They were concerned especially about the effect on state government if a national government were too powerful, the potential for a president to have monarch-like powers and a congress to seize too much power, as well as having concerns about a system of federal courts. In general too, they considered that the actual size of the combined US states would mean that a republican-style government could not operate effectively.</a:t>
            </a:r>
          </a:p>
          <a:p>
            <a:pPr algn="l">
              <a:spcAft>
                <a:spcPts val="1000"/>
              </a:spcAft>
            </a:pPr>
            <a:r>
              <a:rPr lang="en-GB" sz="1800" b="1" i="1" dirty="0">
                <a:effectLst/>
                <a:ea typeface="Calibri" panose="020F0502020204030204" pitchFamily="34" charset="0"/>
              </a:rPr>
              <a:t>The Anti-Federalist Papers</a:t>
            </a:r>
            <a:r>
              <a:rPr lang="en-GB" sz="1800" b="1" dirty="0">
                <a:effectLst/>
                <a:ea typeface="Calibri" panose="020F0502020204030204" pitchFamily="34" charset="0"/>
              </a:rPr>
              <a:t> are liberally peppered with detailed arguments about taxation, with numbers 30 to 36 being devoted entirely to tax. A particular concern was about the federal power to tax, which they wanted limited to taxing imports from overseas. </a:t>
            </a:r>
            <a:endParaRPr lang="en-GB" sz="1800" b="1" dirty="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3899689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America, etc. (</a:t>
            </a:r>
            <a:r>
              <a:rPr lang="en-GB" sz="3200" b="1" dirty="0" err="1"/>
              <a:t>cont</a:t>
            </a:r>
            <a:r>
              <a:rPr lang="en-GB" sz="3200" b="1" dirty="0"/>
              <a:t>): </a:t>
            </a:r>
            <a:r>
              <a:rPr lang="en-GB" sz="3200" b="1" dirty="0">
                <a:solidFill>
                  <a:schemeClr val="bg2">
                    <a:lumMod val="60000"/>
                    <a:lumOff val="40000"/>
                  </a:schemeClr>
                </a:solidFill>
              </a:rPr>
              <a:t>The move to an explicit contract (cont.)</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algn="l">
              <a:spcAft>
                <a:spcPts val="1000"/>
              </a:spcAft>
            </a:pPr>
            <a:r>
              <a:rPr lang="en-GB" sz="1800" b="1" dirty="0">
                <a:effectLst/>
                <a:ea typeface="Calibri" panose="020F0502020204030204" pitchFamily="34" charset="0"/>
              </a:rPr>
              <a:t>The Constitution was ratified, albeit by a very narrow margin, but taxation continued to be contentious.</a:t>
            </a:r>
          </a:p>
          <a:p>
            <a:pPr algn="l">
              <a:spcAft>
                <a:spcPts val="1000"/>
              </a:spcAft>
            </a:pPr>
            <a:r>
              <a:rPr lang="en-GB" sz="1800" b="1" dirty="0">
                <a:effectLst/>
                <a:ea typeface="Calibri" panose="020F0502020204030204" pitchFamily="34" charset="0"/>
              </a:rPr>
              <a:t>It is, perhaps, not easily appreciated today just how radical and contentious the US Constitution was when it was first drafted, as the countries of the known world were still predominantly governed by monarchical powers, sometimes absolute. </a:t>
            </a:r>
          </a:p>
          <a:p>
            <a:pPr algn="l">
              <a:spcAft>
                <a:spcPts val="1000"/>
              </a:spcAft>
            </a:pPr>
            <a:r>
              <a:rPr lang="en-GB" sz="1800" b="1" dirty="0">
                <a:effectLst/>
                <a:ea typeface="Calibri" panose="020F0502020204030204" pitchFamily="34" charset="0"/>
              </a:rPr>
              <a:t>There was no frame of reference for such a written document but hitherto just philosophical ideas. The Founders had indeed started with a </a:t>
            </a:r>
            <a:r>
              <a:rPr lang="en-GB" sz="1800" b="1" i="1" dirty="0">
                <a:effectLst/>
                <a:ea typeface="Calibri" panose="020F0502020204030204" pitchFamily="34" charset="0"/>
              </a:rPr>
              <a:t>tabula rasa</a:t>
            </a:r>
            <a:r>
              <a:rPr lang="en-GB" sz="1800" b="1" dirty="0">
                <a:effectLst/>
                <a:ea typeface="Calibri" panose="020F0502020204030204" pitchFamily="34" charset="0"/>
              </a:rPr>
              <a:t>, scraped clean of past ideas and associations. What they did was move from the tacit social contract idealised by Locke and develop an explicit, written version (particular to the circumstances of 13 states which had fought a war to achieve independence) which defined government power, specific rights, obligations and expectations in a way that had not been done before – and particularly as regards taxation.</a:t>
            </a: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65318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A15-7841-4A3C-8EE4-84EB29E41132}"/>
              </a:ext>
            </a:extLst>
          </p:cNvPr>
          <p:cNvSpPr>
            <a:spLocks noGrp="1"/>
          </p:cNvSpPr>
          <p:nvPr>
            <p:ph type="title"/>
          </p:nvPr>
        </p:nvSpPr>
        <p:spPr>
          <a:xfrm>
            <a:off x="-97654" y="0"/>
            <a:ext cx="12289653" cy="1189608"/>
          </a:xfrm>
        </p:spPr>
        <p:txBody>
          <a:bodyPr>
            <a:normAutofit/>
          </a:bodyPr>
          <a:lstStyle/>
          <a:p>
            <a:r>
              <a:rPr lang="en-GB" sz="3200" b="1" dirty="0"/>
              <a:t>Concluding </a:t>
            </a:r>
            <a:r>
              <a:rPr lang="en-GB" sz="3200" b="1" dirty="0" err="1"/>
              <a:t>thoughtS</a:t>
            </a:r>
            <a:r>
              <a:rPr lang="en-GB" sz="3200" b="1" dirty="0">
                <a:solidFill>
                  <a:schemeClr val="bg2">
                    <a:lumMod val="60000"/>
                    <a:lumOff val="40000"/>
                  </a:schemeClr>
                </a:solidFill>
              </a:rPr>
              <a:t> </a:t>
            </a:r>
            <a:endParaRPr lang="en-GB" sz="3200" i="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871508B-39ED-498C-937A-5A764CB41C77}"/>
              </a:ext>
            </a:extLst>
          </p:cNvPr>
          <p:cNvSpPr>
            <a:spLocks noGrp="1"/>
          </p:cNvSpPr>
          <p:nvPr>
            <p:ph idx="1"/>
          </p:nvPr>
        </p:nvSpPr>
        <p:spPr>
          <a:xfrm>
            <a:off x="124287" y="1091954"/>
            <a:ext cx="12067714" cy="5663954"/>
          </a:xfrm>
        </p:spPr>
        <p:txBody>
          <a:bodyPr>
            <a:noAutofit/>
          </a:bodyPr>
          <a:lstStyle/>
          <a:p>
            <a:pPr algn="l">
              <a:spcAft>
                <a:spcPts val="1000"/>
              </a:spcAft>
            </a:pPr>
            <a:r>
              <a:rPr lang="en-US" sz="1800" b="1" dirty="0">
                <a:effectLst/>
                <a:ea typeface="Calibri" panose="020F0502020204030204" pitchFamily="34" charset="0"/>
              </a:rPr>
              <a:t>The principle underpinning the distribution of the tax burden evolves with the views by the different philosophers on the type of government advocated. </a:t>
            </a:r>
          </a:p>
          <a:p>
            <a:pPr algn="l">
              <a:spcAft>
                <a:spcPts val="1000"/>
              </a:spcAft>
            </a:pPr>
            <a:r>
              <a:rPr lang="en-US" sz="1800" b="1" dirty="0">
                <a:effectLst/>
                <a:ea typeface="Calibri" panose="020F0502020204030204" pitchFamily="34" charset="0"/>
              </a:rPr>
              <a:t>The emphasis seems to shift from the grounding of political authority and obedience on the need for security and the protection of property, to the preconditions for legitimate government and governance: </a:t>
            </a:r>
          </a:p>
          <a:p>
            <a:pPr lvl="1"/>
            <a:r>
              <a:rPr lang="en-US" b="1" dirty="0">
                <a:effectLst/>
                <a:ea typeface="Calibri" panose="020F0502020204030204" pitchFamily="34" charset="0"/>
              </a:rPr>
              <a:t>legitimate government and governance should be capable of protecting and enhancing individual liberty and equality. </a:t>
            </a:r>
          </a:p>
          <a:p>
            <a:pPr algn="l">
              <a:spcAft>
                <a:spcPts val="1000"/>
              </a:spcAft>
            </a:pPr>
            <a:r>
              <a:rPr lang="en-US" sz="1800" b="1" dirty="0">
                <a:effectLst/>
                <a:ea typeface="Calibri" panose="020F0502020204030204" pitchFamily="34" charset="0"/>
              </a:rPr>
              <a:t>This development clears the way for more egalitarian notions of taxation, going beyond the distribution of the tax burden based on the benefits secured by government. </a:t>
            </a:r>
          </a:p>
          <a:p>
            <a:pPr algn="l">
              <a:spcAft>
                <a:spcPts val="1000"/>
              </a:spcAft>
            </a:pPr>
            <a:r>
              <a:rPr lang="en-US" sz="1800" b="1" dirty="0">
                <a:effectLst/>
                <a:ea typeface="Calibri" panose="020F0502020204030204" pitchFamily="34" charset="0"/>
              </a:rPr>
              <a:t>As principles of equity or justice come to the fore as preconditions for any sustainable political society, tax becomes instrumental to social justice. </a:t>
            </a:r>
          </a:p>
          <a:p>
            <a:pPr algn="l">
              <a:spcAft>
                <a:spcPts val="1000"/>
              </a:spcAft>
            </a:pPr>
            <a:r>
              <a:rPr lang="en-US" sz="1800" b="1" dirty="0">
                <a:effectLst/>
                <a:ea typeface="Calibri" panose="020F0502020204030204" pitchFamily="34" charset="0"/>
              </a:rPr>
              <a:t>The benefit principle is past its peak and the ability to pay principle, embodying the concept of distributive justice (along with a different </a:t>
            </a:r>
            <a:r>
              <a:rPr lang="en-US" sz="1800" b="1" dirty="0" err="1">
                <a:effectLst/>
                <a:ea typeface="Calibri" panose="020F0502020204030204" pitchFamily="34" charset="0"/>
              </a:rPr>
              <a:t>conceptualisation</a:t>
            </a:r>
            <a:r>
              <a:rPr lang="en-US" sz="1800" b="1" dirty="0">
                <a:effectLst/>
                <a:ea typeface="Calibri" panose="020F0502020204030204" pitchFamily="34" charset="0"/>
              </a:rPr>
              <a:t> of rights), enters the scene. </a:t>
            </a:r>
          </a:p>
          <a:p>
            <a:pPr algn="l">
              <a:spcAft>
                <a:spcPts val="1000"/>
              </a:spcAft>
            </a:pPr>
            <a:r>
              <a:rPr lang="en-US" sz="1800" b="1" dirty="0">
                <a:effectLst/>
                <a:ea typeface="Calibri" panose="020F0502020204030204" pitchFamily="34" charset="0"/>
              </a:rPr>
              <a:t>Nevertheless, it will be a long way to go towards legitimate governance, a just, inclusive political society and a corresponding tax system.</a:t>
            </a:r>
            <a:endParaRPr lang="en-GB" sz="1800" b="1"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4B833DE2-02DD-4094-AE43-688EA4C7B97E}"/>
              </a:ext>
            </a:extLst>
          </p:cNvPr>
          <p:cNvSpPr>
            <a:spLocks noGrp="1"/>
          </p:cNvSpPr>
          <p:nvPr>
            <p:ph type="sldNum" sz="quarter" idx="12"/>
          </p:nvPr>
        </p:nvSpPr>
        <p:spPr>
          <a:xfrm>
            <a:off x="11185864" y="6365289"/>
            <a:ext cx="754602" cy="319595"/>
          </a:xfrm>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2216400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4469BC-B15E-4A4D-9C8C-66DEE67F53E0}"/>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
        <p:nvSpPr>
          <p:cNvPr id="5" name="TextBox 4">
            <a:extLst>
              <a:ext uri="{FF2B5EF4-FFF2-40B4-BE49-F238E27FC236}">
                <a16:creationId xmlns:a16="http://schemas.microsoft.com/office/drawing/2014/main" id="{646399DA-BEA5-480B-BBBB-6AD0BB581509}"/>
              </a:ext>
            </a:extLst>
          </p:cNvPr>
          <p:cNvSpPr txBox="1"/>
          <p:nvPr/>
        </p:nvSpPr>
        <p:spPr>
          <a:xfrm>
            <a:off x="2619375" y="666749"/>
            <a:ext cx="6552136" cy="1754326"/>
          </a:xfrm>
          <a:prstGeom prst="rect">
            <a:avLst/>
          </a:prstGeom>
          <a:noFill/>
        </p:spPr>
        <p:txBody>
          <a:bodyPr wrap="square" rtlCol="0">
            <a:spAutoFit/>
          </a:bodyPr>
          <a:lstStyle/>
          <a:p>
            <a:pPr algn="ctr"/>
            <a:r>
              <a:rPr lang="en-GB" sz="3600" b="1" dirty="0"/>
              <a:t>THANK YOU FOR LISTENING.</a:t>
            </a:r>
          </a:p>
          <a:p>
            <a:pPr algn="ctr"/>
            <a:endParaRPr lang="en-GB" sz="3600" b="1" dirty="0"/>
          </a:p>
          <a:p>
            <a:pPr algn="ctr"/>
            <a:r>
              <a:rPr lang="en-GB" sz="3600" b="1" dirty="0"/>
              <a:t>QUESTIONS?</a:t>
            </a:r>
          </a:p>
        </p:txBody>
      </p:sp>
      <p:pic>
        <p:nvPicPr>
          <p:cNvPr id="6" name="Picture 5">
            <a:extLst>
              <a:ext uri="{FF2B5EF4-FFF2-40B4-BE49-F238E27FC236}">
                <a16:creationId xmlns:a16="http://schemas.microsoft.com/office/drawing/2014/main" id="{93F6A5C2-2431-4BD2-94AB-B15153DC079C}"/>
              </a:ext>
            </a:extLst>
          </p:cNvPr>
          <p:cNvPicPr>
            <a:picLocks noChangeAspect="1"/>
          </p:cNvPicPr>
          <p:nvPr/>
        </p:nvPicPr>
        <p:blipFill>
          <a:blip r:embed="rId2"/>
          <a:stretch>
            <a:fillRect/>
          </a:stretch>
        </p:blipFill>
        <p:spPr>
          <a:xfrm>
            <a:off x="791255" y="3106013"/>
            <a:ext cx="2619375" cy="2619375"/>
          </a:xfrm>
          <a:prstGeom prst="rect">
            <a:avLst/>
          </a:prstGeom>
        </p:spPr>
      </p:pic>
      <p:pic>
        <p:nvPicPr>
          <p:cNvPr id="7" name="Picture 6">
            <a:extLst>
              <a:ext uri="{FF2B5EF4-FFF2-40B4-BE49-F238E27FC236}">
                <a16:creationId xmlns:a16="http://schemas.microsoft.com/office/drawing/2014/main" id="{2E2E0166-A8DC-499D-BC88-2074C26E9E1C}"/>
              </a:ext>
            </a:extLst>
          </p:cNvPr>
          <p:cNvPicPr>
            <a:picLocks noChangeAspect="1"/>
          </p:cNvPicPr>
          <p:nvPr/>
        </p:nvPicPr>
        <p:blipFill>
          <a:blip r:embed="rId3"/>
          <a:stretch>
            <a:fillRect/>
          </a:stretch>
        </p:blipFill>
        <p:spPr>
          <a:xfrm>
            <a:off x="4114800" y="3306037"/>
            <a:ext cx="3962400" cy="2219325"/>
          </a:xfrm>
          <a:prstGeom prst="rect">
            <a:avLst/>
          </a:prstGeom>
        </p:spPr>
      </p:pic>
      <p:pic>
        <p:nvPicPr>
          <p:cNvPr id="8" name="Picture 7">
            <a:extLst>
              <a:ext uri="{FF2B5EF4-FFF2-40B4-BE49-F238E27FC236}">
                <a16:creationId xmlns:a16="http://schemas.microsoft.com/office/drawing/2014/main" id="{6E42E9A2-6DCC-4453-B293-266C1A90A2F3}"/>
              </a:ext>
            </a:extLst>
          </p:cNvPr>
          <p:cNvPicPr>
            <a:picLocks noChangeAspect="1"/>
          </p:cNvPicPr>
          <p:nvPr/>
        </p:nvPicPr>
        <p:blipFill>
          <a:blip r:embed="rId4"/>
          <a:stretch>
            <a:fillRect/>
          </a:stretch>
        </p:blipFill>
        <p:spPr>
          <a:xfrm>
            <a:off x="8822217" y="2706826"/>
            <a:ext cx="2362200" cy="2362200"/>
          </a:xfrm>
          <a:prstGeom prst="rect">
            <a:avLst/>
          </a:prstGeom>
        </p:spPr>
      </p:pic>
    </p:spTree>
    <p:extLst>
      <p:ext uri="{BB962C8B-B14F-4D97-AF65-F5344CB8AC3E}">
        <p14:creationId xmlns:p14="http://schemas.microsoft.com/office/powerpoint/2010/main" val="11887330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emels">
  <a:themeElements>
    <a:clrScheme name="Hemels">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Hemel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mels">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TM03457452[[fn=Hemels]]</Template>
  <TotalTime>1451</TotalTime>
  <Words>7509</Words>
  <Application>Microsoft Office PowerPoint</Application>
  <PresentationFormat>Widescreen</PresentationFormat>
  <Paragraphs>277</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Times New Roman</vt:lpstr>
      <vt:lpstr>Wingdings</vt:lpstr>
      <vt:lpstr>Hemels</vt:lpstr>
      <vt:lpstr>The enlightenment and influence of social contract theory on taxation</vt:lpstr>
      <vt:lpstr>overview</vt:lpstr>
      <vt:lpstr>introduction</vt:lpstr>
      <vt:lpstr>Thomas Hobbes</vt:lpstr>
      <vt:lpstr>Thomas Hobbes: state of nature &amp; sovereignty</vt:lpstr>
      <vt:lpstr>Thomas Hobbes: no natural right to property </vt:lpstr>
      <vt:lpstr>Thomas Hobbes: tax is the price for security</vt:lpstr>
      <vt:lpstr>John Locke</vt:lpstr>
      <vt:lpstr>John Locke (cont.): taxation and property</vt:lpstr>
      <vt:lpstr>John Locke (cont.): Locke’s version of the social contract</vt:lpstr>
      <vt:lpstr>John Locke (cont.): tax and justice</vt:lpstr>
      <vt:lpstr>Montesquieu</vt:lpstr>
      <vt:lpstr>Montesquieu: moderate government &amp; Law</vt:lpstr>
      <vt:lpstr>Montesquieu: Liberty</vt:lpstr>
      <vt:lpstr>Montesquieu: Taxation</vt:lpstr>
      <vt:lpstr>Jean-Jacques rousseau</vt:lpstr>
      <vt:lpstr>Jean-Jacques rousseau: man is naturally good</vt:lpstr>
      <vt:lpstr>Jean-Jacques rousseau: legitimate Society</vt:lpstr>
      <vt:lpstr>Jean-Jacques rousseau: Taxation</vt:lpstr>
      <vt:lpstr>David Hume</vt:lpstr>
      <vt:lpstr>David hume (cont.): property and the destruction of the social contract</vt:lpstr>
      <vt:lpstr>David hume (cont.): property and the destruction of the social contract (cont.)</vt:lpstr>
      <vt:lpstr>David hume (cont.): taxation, and the relevance of custom</vt:lpstr>
      <vt:lpstr>David hume (cont.): taxation, and the relevance of custom (c0nt.)</vt:lpstr>
      <vt:lpstr>Thomas paine</vt:lpstr>
      <vt:lpstr>Thomas paine (cont.): paine’s version of the social contract</vt:lpstr>
      <vt:lpstr>Thomas paine (cont.): extension of the idea of benefit</vt:lpstr>
      <vt:lpstr>America, the federalist papers and the anti-federalist papers</vt:lpstr>
      <vt:lpstr>America, etc. (cont): The influence of the philosophers</vt:lpstr>
      <vt:lpstr>America, etc. (cont): The influence of the philosophers (cont.)</vt:lpstr>
      <vt:lpstr>America, etc. (cont): The move to an explicit contract</vt:lpstr>
      <vt:lpstr>America, etc. (cont): The move to an explicit contract (cont.)</vt:lpstr>
      <vt:lpstr>America, etc. (cont): The move to an explicit contract (cont.)</vt:lpstr>
      <vt:lpstr>Concluding thoughtS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influence of social contract theory on taxation: initial thoughts</dc:title>
  <dc:creator>Jane Frecknall-Hughes</dc:creator>
  <cp:lastModifiedBy>Jane Frecknall-Hughes</cp:lastModifiedBy>
  <cp:revision>50</cp:revision>
  <dcterms:created xsi:type="dcterms:W3CDTF">2020-07-25T11:31:10Z</dcterms:created>
  <dcterms:modified xsi:type="dcterms:W3CDTF">2021-11-24T16:13:56Z</dcterms:modified>
</cp:coreProperties>
</file>